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3" r:id="rId7"/>
    <p:sldId id="262" r:id="rId8"/>
    <p:sldId id="265" r:id="rId9"/>
    <p:sldId id="266" r:id="rId10"/>
    <p:sldId id="267" r:id="rId11"/>
    <p:sldId id="264" r:id="rId12"/>
    <p:sldId id="25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5D2B-5D21-451B-81F3-CF71069AB5B4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B765-CC0F-45E8-B3DF-1988C8D47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5D2B-5D21-451B-81F3-CF71069AB5B4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B765-CC0F-45E8-B3DF-1988C8D47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5D2B-5D21-451B-81F3-CF71069AB5B4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B765-CC0F-45E8-B3DF-1988C8D47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5D2B-5D21-451B-81F3-CF71069AB5B4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B765-CC0F-45E8-B3DF-1988C8D47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5D2B-5D21-451B-81F3-CF71069AB5B4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B765-CC0F-45E8-B3DF-1988C8D47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5D2B-5D21-451B-81F3-CF71069AB5B4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B765-CC0F-45E8-B3DF-1988C8D47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5D2B-5D21-451B-81F3-CF71069AB5B4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B765-CC0F-45E8-B3DF-1988C8D47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5D2B-5D21-451B-81F3-CF71069AB5B4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B765-CC0F-45E8-B3DF-1988C8D47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5D2B-5D21-451B-81F3-CF71069AB5B4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B765-CC0F-45E8-B3DF-1988C8D47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5D2B-5D21-451B-81F3-CF71069AB5B4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B765-CC0F-45E8-B3DF-1988C8D47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5D2B-5D21-451B-81F3-CF71069AB5B4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B765-CC0F-45E8-B3DF-1988C8D47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A5D2B-5D21-451B-81F3-CF71069AB5B4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EB765-CC0F-45E8-B3DF-1988C8D473D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062664" cy="1470025"/>
          </a:xfrm>
        </p:spPr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</a:rPr>
              <a:t>Le « Grand oral »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365104"/>
            <a:ext cx="7376864" cy="1559024"/>
          </a:xfrm>
        </p:spPr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rgbClr val="002060"/>
                </a:solidFill>
              </a:rPr>
              <a:t>BACCALAURÉAT GÉNÉRAL</a:t>
            </a:r>
          </a:p>
          <a:p>
            <a:pPr algn="l"/>
            <a:r>
              <a:rPr lang="fr-FR" sz="2400" dirty="0" smtClean="0">
                <a:solidFill>
                  <a:srgbClr val="002060"/>
                </a:solidFill>
              </a:rPr>
              <a:t>CLASSE DE TERMINALE</a:t>
            </a:r>
          </a:p>
          <a:p>
            <a:pPr algn="l"/>
            <a:r>
              <a:rPr lang="fr-FR" sz="2400" dirty="0" smtClean="0">
                <a:solidFill>
                  <a:srgbClr val="002060"/>
                </a:solidFill>
              </a:rPr>
              <a:t>ÉPREUVE TERMINALE</a:t>
            </a:r>
            <a:endParaRPr lang="fr-FR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113" y="268288"/>
          <a:ext cx="9132887" cy="6329362"/>
        </p:xfrm>
        <a:graphic>
          <a:graphicData uri="http://schemas.openxmlformats.org/presentationml/2006/ole">
            <p:oleObj spid="_x0000_s24578" name="Document" r:id="rId3" imgW="10610409" imgH="735443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0514" y="260647"/>
          <a:ext cx="9133486" cy="6345109"/>
        </p:xfrm>
        <a:graphic>
          <a:graphicData uri="http://schemas.openxmlformats.org/presentationml/2006/ole">
            <p:oleObj spid="_x0000_s21506" name="Document" r:id="rId3" imgW="10610409" imgH="737275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Screenshot_2020-02-15 Épreuve orale dite « Grand oral » de la classe de terminale de la voie générale à compter de la sessi[...]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508" y="303609"/>
            <a:ext cx="7581900" cy="6581775"/>
          </a:xfrm>
          <a:prstGeom prst="rect">
            <a:avLst/>
          </a:prstGeom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796136" y="-27012"/>
            <a:ext cx="30876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nformal Roman" pitchFamily="66" charset="0"/>
                <a:cs typeface="Arial" pitchFamily="34" charset="0"/>
              </a:rPr>
              <a:t>Quels critères ?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7504" y="2204864"/>
            <a:ext cx="8888288" cy="2503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cs typeface="Arial" pitchFamily="34" charset="0"/>
              </a:rPr>
              <a:t> « […]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cs typeface="Arial" pitchFamily="34" charset="0"/>
              </a:rPr>
              <a:t>montrer sa capacité à 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cs typeface="Arial" pitchFamily="34" charset="0"/>
              </a:rPr>
              <a:t>prendre la parole en public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cs typeface="Arial" pitchFamily="34" charset="0"/>
              </a:rPr>
              <a:t> de façon claire et convaincante. Elle lui permet aussi de mettre 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cs typeface="Arial" pitchFamily="34" charset="0"/>
              </a:rPr>
              <a:t>les savoirs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cs typeface="Arial" pitchFamily="34" charset="0"/>
              </a:rPr>
              <a:t> qu'il a acquis, particulièrement dans ses enseignements de spécialité, au service d'une argumentation, et de montrer 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cs typeface="Arial" pitchFamily="34" charset="0"/>
              </a:rPr>
              <a:t>comment ces savoirs ont nourri son projet de poursuite d'études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cs typeface="Arial" pitchFamily="34" charset="0"/>
              </a:rPr>
              <a:t>, voire son projet professionnel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cs typeface="Arial" pitchFamily="34" charset="0"/>
              </a:rPr>
              <a:t>[…] ».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5385990"/>
            <a:ext cx="4824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smtClean="0">
                <a:solidFill>
                  <a:srgbClr val="002060"/>
                </a:solidFill>
              </a:rPr>
              <a:t>Bulletin officiel spécial </a:t>
            </a:r>
            <a:r>
              <a:rPr lang="fr-FR" b="1" dirty="0" smtClean="0">
                <a:solidFill>
                  <a:srgbClr val="002060"/>
                </a:solidFill>
              </a:rPr>
              <a:t>n° 2 du 13 février 2020</a:t>
            </a:r>
          </a:p>
          <a:p>
            <a:r>
              <a:rPr lang="pt-BR" sz="1200" dirty="0" smtClean="0">
                <a:solidFill>
                  <a:srgbClr val="002060"/>
                </a:solidFill>
              </a:rPr>
              <a:t>NOR : MENE2002780N</a:t>
            </a:r>
            <a:br>
              <a:rPr lang="pt-BR" sz="1200" dirty="0" smtClean="0">
                <a:solidFill>
                  <a:srgbClr val="002060"/>
                </a:solidFill>
              </a:rPr>
            </a:br>
            <a:r>
              <a:rPr lang="pt-BR" sz="1200" dirty="0" smtClean="0">
                <a:solidFill>
                  <a:srgbClr val="002060"/>
                </a:solidFill>
              </a:rPr>
              <a:t>note de service n° 2020-036 du 11-2-2020</a:t>
            </a:r>
            <a:br>
              <a:rPr lang="pt-BR" sz="1200" dirty="0" smtClean="0">
                <a:solidFill>
                  <a:srgbClr val="002060"/>
                </a:solidFill>
              </a:rPr>
            </a:br>
            <a:r>
              <a:rPr lang="pt-BR" sz="1200" dirty="0" smtClean="0">
                <a:solidFill>
                  <a:srgbClr val="002060"/>
                </a:solidFill>
              </a:rPr>
              <a:t>MENJ - DGESCO A2-1</a:t>
            </a:r>
            <a:endParaRPr lang="fr-FR" sz="12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4868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Épreuve orale dite « Grand oral » de la classe de terminale de la voie générale à compter de la session 2021 de l'examen du baccalauréat</a:t>
            </a:r>
            <a:endParaRPr lang="fr-FR" b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https://zebulon.fr/zeb-includes/phpqrcode/temp/test0966896bb9a8e2f287f0879fc02f85d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445224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0514" y="260647"/>
          <a:ext cx="9133486" cy="6345109"/>
        </p:xfrm>
        <a:graphic>
          <a:graphicData uri="http://schemas.openxmlformats.org/presentationml/2006/ole">
            <p:oleObj spid="_x0000_s1028" name="Document" r:id="rId3" imgW="10610409" imgH="737275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113" y="227013"/>
          <a:ext cx="9132887" cy="6413500"/>
        </p:xfrm>
        <a:graphic>
          <a:graphicData uri="http://schemas.openxmlformats.org/presentationml/2006/ole">
            <p:oleObj spid="_x0000_s17410" name="Document" r:id="rId3" imgW="10610409" imgH="745247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113" y="244475"/>
          <a:ext cx="9132887" cy="6378575"/>
        </p:xfrm>
        <a:graphic>
          <a:graphicData uri="http://schemas.openxmlformats.org/presentationml/2006/ole">
            <p:oleObj spid="_x0000_s18434" name="Document" r:id="rId3" imgW="10610409" imgH="741153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9050" y="268288"/>
          <a:ext cx="9115425" cy="6329362"/>
        </p:xfrm>
        <a:graphic>
          <a:graphicData uri="http://schemas.openxmlformats.org/presentationml/2006/ole">
            <p:oleObj spid="_x0000_s20482" name="Document" r:id="rId3" imgW="10589533" imgH="735443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9050" y="268288"/>
          <a:ext cx="9115425" cy="6329362"/>
        </p:xfrm>
        <a:graphic>
          <a:graphicData uri="http://schemas.openxmlformats.org/presentationml/2006/ole">
            <p:oleObj spid="_x0000_s19458" name="Document" r:id="rId3" imgW="10589533" imgH="735443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9050" y="268288"/>
          <a:ext cx="9115425" cy="6329362"/>
        </p:xfrm>
        <a:graphic>
          <a:graphicData uri="http://schemas.openxmlformats.org/presentationml/2006/ole">
            <p:oleObj spid="_x0000_s22530" name="Document" r:id="rId3" imgW="10589533" imgH="735443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113" y="268288"/>
          <a:ext cx="9132887" cy="6329362"/>
        </p:xfrm>
        <a:graphic>
          <a:graphicData uri="http://schemas.openxmlformats.org/presentationml/2006/ole">
            <p:oleObj spid="_x0000_s23554" name="Document" r:id="rId3" imgW="10610409" imgH="735443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50</Words>
  <Application>Microsoft Office PowerPoint</Application>
  <PresentationFormat>Affichage à l'écran (4:3)</PresentationFormat>
  <Paragraphs>9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Thème Office</vt:lpstr>
      <vt:lpstr>Document Microsoft Word</vt:lpstr>
      <vt:lpstr>Le « Grand oral »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« Grand oral »</dc:title>
  <dc:creator>Installation</dc:creator>
  <cp:lastModifiedBy>Installation</cp:lastModifiedBy>
  <cp:revision>34</cp:revision>
  <dcterms:created xsi:type="dcterms:W3CDTF">2020-02-15T14:31:48Z</dcterms:created>
  <dcterms:modified xsi:type="dcterms:W3CDTF">2020-02-16T10:58:00Z</dcterms:modified>
</cp:coreProperties>
</file>