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830" r:id="rId1"/>
    <p:sldMasterId id="2147484856" r:id="rId2"/>
    <p:sldMasterId id="2147484868" r:id="rId3"/>
    <p:sldMasterId id="2147484892" r:id="rId4"/>
    <p:sldMasterId id="2147484905" r:id="rId5"/>
  </p:sldMasterIdLst>
  <p:notesMasterIdLst>
    <p:notesMasterId r:id="rId40"/>
  </p:notesMasterIdLst>
  <p:sldIdLst>
    <p:sldId id="383" r:id="rId6"/>
    <p:sldId id="418" r:id="rId7"/>
    <p:sldId id="384" r:id="rId8"/>
    <p:sldId id="385" r:id="rId9"/>
    <p:sldId id="387" r:id="rId10"/>
    <p:sldId id="388" r:id="rId11"/>
    <p:sldId id="389" r:id="rId12"/>
    <p:sldId id="390" r:id="rId13"/>
    <p:sldId id="391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399" r:id="rId22"/>
    <p:sldId id="400" r:id="rId23"/>
    <p:sldId id="401" r:id="rId24"/>
    <p:sldId id="414" r:id="rId25"/>
    <p:sldId id="403" r:id="rId26"/>
    <p:sldId id="404" r:id="rId27"/>
    <p:sldId id="405" r:id="rId28"/>
    <p:sldId id="406" r:id="rId29"/>
    <p:sldId id="407" r:id="rId30"/>
    <p:sldId id="408" r:id="rId31"/>
    <p:sldId id="409" r:id="rId32"/>
    <p:sldId id="410" r:id="rId33"/>
    <p:sldId id="411" r:id="rId34"/>
    <p:sldId id="412" r:id="rId35"/>
    <p:sldId id="413" r:id="rId36"/>
    <p:sldId id="415" r:id="rId37"/>
    <p:sldId id="416" r:id="rId38"/>
    <p:sldId id="417" r:id="rId39"/>
  </p:sldIdLst>
  <p:sldSz cx="10080625" cy="7559675"/>
  <p:notesSz cx="6797675" cy="9926638"/>
  <p:defaultTextStyle>
    <a:defPPr>
      <a:defRPr lang="en-GB"/>
    </a:defPPr>
    <a:lvl1pPr algn="l" defTabSz="448890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Lucida Sans Unicode" pitchFamily="34" charset="0"/>
      </a:defRPr>
    </a:lvl1pPr>
    <a:lvl2pPr marL="431444" indent="-215722" algn="l" defTabSz="448890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Lucida Sans Unicode" pitchFamily="34" charset="0"/>
      </a:defRPr>
    </a:lvl2pPr>
    <a:lvl3pPr marL="647163" indent="-215722" algn="l" defTabSz="448890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Lucida Sans Unicode" pitchFamily="34" charset="0"/>
      </a:defRPr>
    </a:lvl3pPr>
    <a:lvl4pPr marL="862884" indent="-215722" algn="l" defTabSz="448890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Lucida Sans Unicode" pitchFamily="34" charset="0"/>
      </a:defRPr>
    </a:lvl4pPr>
    <a:lvl5pPr marL="1078604" indent="-215722" algn="l" defTabSz="448890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Lucida Sans Unicode" pitchFamily="34" charset="0"/>
      </a:defRPr>
    </a:lvl5pPr>
    <a:lvl6pPr marL="2284104" algn="l" defTabSz="913641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Lucida Sans Unicode" pitchFamily="34" charset="0"/>
      </a:defRPr>
    </a:lvl6pPr>
    <a:lvl7pPr marL="2740926" algn="l" defTabSz="913641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Lucida Sans Unicode" pitchFamily="34" charset="0"/>
      </a:defRPr>
    </a:lvl7pPr>
    <a:lvl8pPr marL="3197747" algn="l" defTabSz="913641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Lucida Sans Unicode" pitchFamily="34" charset="0"/>
      </a:defRPr>
    </a:lvl8pPr>
    <a:lvl9pPr marL="3654568" algn="l" defTabSz="913641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26338B"/>
    <a:srgbClr val="F28E65"/>
    <a:srgbClr val="51BAAA"/>
    <a:srgbClr val="000000"/>
    <a:srgbClr val="FC9908"/>
    <a:srgbClr val="AFE7FB"/>
    <a:srgbClr val="0A89B6"/>
    <a:srgbClr val="760000"/>
    <a:srgbClr val="086B8E"/>
    <a:srgbClr val="91DEF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75" autoAdjust="0"/>
    <p:restoredTop sz="94438" autoAdjust="0"/>
  </p:normalViewPr>
  <p:slideViewPr>
    <p:cSldViewPr>
      <p:cViewPr>
        <p:scale>
          <a:sx n="100" d="100"/>
          <a:sy n="100" d="100"/>
        </p:scale>
        <p:origin x="-1632" y="-84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3306" y="-108"/>
      </p:cViewPr>
      <p:guideLst>
        <p:guide orient="horz" pos="2842"/>
        <p:guide pos="188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66775" y="1012825"/>
            <a:ext cx="4872038" cy="365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22350" y="5021263"/>
            <a:ext cx="4567238" cy="405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</p:spTree>
    <p:extLst>
      <p:ext uri="{BB962C8B-B14F-4D97-AF65-F5344CB8AC3E}">
        <p14:creationId xmlns:p14="http://schemas.microsoft.com/office/powerpoint/2010/main" xmlns="" val="937627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889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334" indent="-285513" algn="l" defTabSz="44889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2050" indent="-228411" algn="l" defTabSz="44889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598873" indent="-228411" algn="l" defTabSz="44889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5694" indent="-228411" algn="l" defTabSz="44889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4104" algn="l" defTabSz="9136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926" algn="l" defTabSz="9136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747" algn="l" defTabSz="9136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568" algn="l" defTabSz="9136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1012825"/>
            <a:ext cx="4873625" cy="3654425"/>
          </a:xfrm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2350" y="5021263"/>
            <a:ext cx="4568825" cy="4054475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486150" y="1621596"/>
            <a:ext cx="8689288" cy="5069533"/>
          </a:xfrm>
        </p:spPr>
        <p:txBody>
          <a:bodyPr/>
          <a:lstStyle>
            <a:lvl1pPr marL="195822" marR="0" indent="-195822" algn="l" defTabSz="5035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lvl1pPr>
            <a:lvl2pPr marL="690638" marR="0" indent="-187083" algn="l" defTabSz="5035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8E65"/>
              </a:buClr>
              <a:buSzTx/>
              <a:buFont typeface="Arial-ItalicMT" charset="0"/>
              <a:buChar char="&gt;"/>
              <a:tabLst/>
              <a:defRPr/>
            </a:lvl2pPr>
            <a:lvl3pPr marL="690638" marR="0" indent="0" algn="l" defTabSz="5035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90638" marR="0" indent="195822" algn="l" defTabSz="5035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8E65"/>
              </a:buClr>
              <a:buSzTx/>
              <a:buFont typeface="Arial"/>
              <a:buChar char="–"/>
              <a:tabLst/>
              <a:defRPr/>
            </a:lvl4pPr>
            <a:lvl5pPr marL="888213" marR="0" indent="0" algn="l" defTabSz="5035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4"/>
          </p:nvPr>
        </p:nvSpPr>
        <p:spPr>
          <a:xfrm>
            <a:off x="8965806" y="6775718"/>
            <a:ext cx="497031" cy="4024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46A6A-6329-473B-B393-A62ABD23CE4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70495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500" indent="0">
              <a:buNone/>
              <a:defRPr sz="3100"/>
            </a:lvl2pPr>
            <a:lvl3pPr marL="1007004" indent="0">
              <a:buNone/>
              <a:defRPr sz="2600"/>
            </a:lvl3pPr>
            <a:lvl4pPr marL="1510506" indent="0">
              <a:buNone/>
              <a:defRPr sz="2200"/>
            </a:lvl4pPr>
            <a:lvl5pPr marL="2014006" indent="0">
              <a:buNone/>
              <a:defRPr sz="2200"/>
            </a:lvl5pPr>
            <a:lvl6pPr marL="2517508" indent="0">
              <a:buNone/>
              <a:defRPr sz="2200"/>
            </a:lvl6pPr>
            <a:lvl7pPr marL="3021010" indent="0">
              <a:buNone/>
              <a:defRPr sz="2200"/>
            </a:lvl7pPr>
            <a:lvl8pPr marL="3524507" indent="0">
              <a:buNone/>
              <a:defRPr sz="2200"/>
            </a:lvl8pPr>
            <a:lvl9pPr marL="4028011" indent="0">
              <a:buNone/>
              <a:defRPr sz="22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500" indent="0">
              <a:buNone/>
              <a:defRPr sz="1300"/>
            </a:lvl2pPr>
            <a:lvl3pPr marL="1007004" indent="0">
              <a:buNone/>
              <a:defRPr sz="1100"/>
            </a:lvl3pPr>
            <a:lvl4pPr marL="1510506" indent="0">
              <a:buNone/>
              <a:defRPr sz="1000"/>
            </a:lvl4pPr>
            <a:lvl5pPr marL="2014006" indent="0">
              <a:buNone/>
              <a:defRPr sz="1000"/>
            </a:lvl5pPr>
            <a:lvl6pPr marL="2517508" indent="0">
              <a:buNone/>
              <a:defRPr sz="1000"/>
            </a:lvl6pPr>
            <a:lvl7pPr marL="3021010" indent="0">
              <a:buNone/>
              <a:defRPr sz="1000"/>
            </a:lvl7pPr>
            <a:lvl8pPr marL="3524507" indent="0">
              <a:buNone/>
              <a:defRPr sz="1000"/>
            </a:lvl8pPr>
            <a:lvl9pPr marL="4028011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i="1"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7312AC79-3E9E-4985-ABA4-D8DB4B4BD12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4034922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i="1"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2D697273-CD4C-4CAE-A42C-576AAD7B7B8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714922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34461" y="671971"/>
            <a:ext cx="1890117" cy="604774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64109" y="671971"/>
            <a:ext cx="5502341" cy="604774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i="1"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6FEFC3C9-0F2F-436E-AD9B-AB1CEC06C52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853062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6047" y="2348403"/>
            <a:ext cx="8568531" cy="162043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0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4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7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1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4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8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733D-29EA-4A72-90B4-E06E5661A96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546A-8DC7-4F09-8348-AAB1F2FBE5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674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733D-29EA-4A72-90B4-E06E5661A96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546A-8DC7-4F09-8348-AAB1F2FBE5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7646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300" y="4857801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300" y="3204119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5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1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06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4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77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13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48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284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733D-29EA-4A72-90B4-E06E5661A96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546A-8DC7-4F09-8348-AAB1F2FBE5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6173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4031" y="1763928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24318" y="1763928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733D-29EA-4A72-90B4-E06E5661A96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546A-8DC7-4F09-8348-AAB1F2FBE5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7595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552" indent="0">
              <a:buNone/>
              <a:defRPr sz="2200" b="1"/>
            </a:lvl2pPr>
            <a:lvl3pPr marL="1007108" indent="0">
              <a:buNone/>
              <a:defRPr sz="2000" b="1"/>
            </a:lvl3pPr>
            <a:lvl4pPr marL="1510662" indent="0">
              <a:buNone/>
              <a:defRPr sz="1800" b="1"/>
            </a:lvl4pPr>
            <a:lvl5pPr marL="2014214" indent="0">
              <a:buNone/>
              <a:defRPr sz="1800" b="1"/>
            </a:lvl5pPr>
            <a:lvl6pPr marL="2517769" indent="0">
              <a:buNone/>
              <a:defRPr sz="1800" b="1"/>
            </a:lvl6pPr>
            <a:lvl7pPr marL="3021323" indent="0">
              <a:buNone/>
              <a:defRPr sz="1800" b="1"/>
            </a:lvl7pPr>
            <a:lvl8pPr marL="3524873" indent="0">
              <a:buNone/>
              <a:defRPr sz="1800" b="1"/>
            </a:lvl8pPr>
            <a:lvl9pPr marL="4028429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552" indent="0">
              <a:buNone/>
              <a:defRPr sz="2200" b="1"/>
            </a:lvl2pPr>
            <a:lvl3pPr marL="1007108" indent="0">
              <a:buNone/>
              <a:defRPr sz="2000" b="1"/>
            </a:lvl3pPr>
            <a:lvl4pPr marL="1510662" indent="0">
              <a:buNone/>
              <a:defRPr sz="1800" b="1"/>
            </a:lvl4pPr>
            <a:lvl5pPr marL="2014214" indent="0">
              <a:buNone/>
              <a:defRPr sz="1800" b="1"/>
            </a:lvl5pPr>
            <a:lvl6pPr marL="2517769" indent="0">
              <a:buNone/>
              <a:defRPr sz="1800" b="1"/>
            </a:lvl6pPr>
            <a:lvl7pPr marL="3021323" indent="0">
              <a:buNone/>
              <a:defRPr sz="1800" b="1"/>
            </a:lvl7pPr>
            <a:lvl8pPr marL="3524873" indent="0">
              <a:buNone/>
              <a:defRPr sz="1800" b="1"/>
            </a:lvl8pPr>
            <a:lvl9pPr marL="4028429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733D-29EA-4A72-90B4-E06E5661A96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546A-8DC7-4F09-8348-AAB1F2FBE5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2492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733D-29EA-4A72-90B4-E06E5661A96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546A-8DC7-4F09-8348-AAB1F2FBE5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6619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733D-29EA-4A72-90B4-E06E5661A96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546A-8DC7-4F09-8348-AAB1F2FBE5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2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carte_MONDE_points_AEFE_tit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61374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882867" y="0"/>
            <a:ext cx="197762" cy="7559675"/>
          </a:xfrm>
          <a:prstGeom prst="rect">
            <a:avLst/>
          </a:prstGeom>
          <a:solidFill>
            <a:srgbClr val="0052A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0695" tIns="50350" rIns="100695" bIns="50350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defTabSz="1007004" eaLnBrk="0" hangingPunct="0">
              <a:spcBef>
                <a:spcPct val="0"/>
              </a:spcBef>
              <a:defRPr/>
            </a:pPr>
            <a:endParaRPr lang="fr-FR" altLang="fr-FR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56047" y="2519892"/>
            <a:ext cx="8568531" cy="12599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smtClean="0"/>
              <a:t>Modifiez le style du titre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</p:spPr>
        <p:txBody>
          <a:bodyPr/>
          <a:lstStyle>
            <a:lvl1pPr algn="ctr">
              <a:defRPr sz="2300">
                <a:solidFill>
                  <a:srgbClr val="828381"/>
                </a:solidFill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1169837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249" y="300997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034" y="1581937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552" indent="0">
              <a:buNone/>
              <a:defRPr sz="1300"/>
            </a:lvl2pPr>
            <a:lvl3pPr marL="1007108" indent="0">
              <a:buNone/>
              <a:defRPr sz="1100"/>
            </a:lvl3pPr>
            <a:lvl4pPr marL="1510662" indent="0">
              <a:buNone/>
              <a:defRPr sz="1000"/>
            </a:lvl4pPr>
            <a:lvl5pPr marL="2014214" indent="0">
              <a:buNone/>
              <a:defRPr sz="1000"/>
            </a:lvl5pPr>
            <a:lvl6pPr marL="2517769" indent="0">
              <a:buNone/>
              <a:defRPr sz="1000"/>
            </a:lvl6pPr>
            <a:lvl7pPr marL="3021323" indent="0">
              <a:buNone/>
              <a:defRPr sz="1000"/>
            </a:lvl7pPr>
            <a:lvl8pPr marL="3524873" indent="0">
              <a:buNone/>
              <a:defRPr sz="1000"/>
            </a:lvl8pPr>
            <a:lvl9pPr marL="4028429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733D-29EA-4A72-90B4-E06E5661A96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546A-8DC7-4F09-8348-AAB1F2FBE5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6926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552" indent="0">
              <a:buNone/>
              <a:defRPr sz="3100"/>
            </a:lvl2pPr>
            <a:lvl3pPr marL="1007108" indent="0">
              <a:buNone/>
              <a:defRPr sz="2600"/>
            </a:lvl3pPr>
            <a:lvl4pPr marL="1510662" indent="0">
              <a:buNone/>
              <a:defRPr sz="2200"/>
            </a:lvl4pPr>
            <a:lvl5pPr marL="2014214" indent="0">
              <a:buNone/>
              <a:defRPr sz="2200"/>
            </a:lvl5pPr>
            <a:lvl6pPr marL="2517769" indent="0">
              <a:buNone/>
              <a:defRPr sz="2200"/>
            </a:lvl6pPr>
            <a:lvl7pPr marL="3021323" indent="0">
              <a:buNone/>
              <a:defRPr sz="2200"/>
            </a:lvl7pPr>
            <a:lvl8pPr marL="3524873" indent="0">
              <a:buNone/>
              <a:defRPr sz="2200"/>
            </a:lvl8pPr>
            <a:lvl9pPr marL="4028429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552" indent="0">
              <a:buNone/>
              <a:defRPr sz="1300"/>
            </a:lvl2pPr>
            <a:lvl3pPr marL="1007108" indent="0">
              <a:buNone/>
              <a:defRPr sz="1100"/>
            </a:lvl3pPr>
            <a:lvl4pPr marL="1510662" indent="0">
              <a:buNone/>
              <a:defRPr sz="1000"/>
            </a:lvl4pPr>
            <a:lvl5pPr marL="2014214" indent="0">
              <a:buNone/>
              <a:defRPr sz="1000"/>
            </a:lvl5pPr>
            <a:lvl6pPr marL="2517769" indent="0">
              <a:buNone/>
              <a:defRPr sz="1000"/>
            </a:lvl6pPr>
            <a:lvl7pPr marL="3021323" indent="0">
              <a:buNone/>
              <a:defRPr sz="1000"/>
            </a:lvl7pPr>
            <a:lvl8pPr marL="3524873" indent="0">
              <a:buNone/>
              <a:defRPr sz="1000"/>
            </a:lvl8pPr>
            <a:lvl9pPr marL="4028429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733D-29EA-4A72-90B4-E06E5661A96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546A-8DC7-4F09-8348-AAB1F2FBE5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1642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733D-29EA-4A72-90B4-E06E5661A96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546A-8DC7-4F09-8348-AAB1F2FBE5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3694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8454" y="302747"/>
            <a:ext cx="2268141" cy="645022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4031" y="302747"/>
            <a:ext cx="6636411" cy="645022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733D-29EA-4A72-90B4-E06E5661A96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546A-8DC7-4F09-8348-AAB1F2FBE5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29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"/>
            <a:ext cx="9324975" cy="6551613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8983">
                <a:spcBef>
                  <a:spcPct val="0"/>
                </a:spcBef>
                <a:defRPr/>
              </a:pPr>
              <a:endParaRPr lang="fr-FR" sz="2000">
                <a:solidFill>
                  <a:srgbClr val="FFFFFF"/>
                </a:solidFill>
                <a:latin typeface="Tahoma"/>
                <a:ea typeface="Lucida Sans Unicode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8983"/>
              <a:endParaRPr lang="fr-FR" sz="200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6042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12888" y="4283075"/>
            <a:ext cx="7056438" cy="193198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6042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1949450"/>
            <a:ext cx="8569325" cy="1914525"/>
          </a:xfrm>
        </p:spPr>
        <p:txBody>
          <a:bodyPr anchor="b" anchorCtr="1"/>
          <a:lstStyle>
            <a:lvl1pPr>
              <a:defRPr sz="6000"/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FF403-56BA-4D01-8486-FD105888F5DF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3170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1FBA5-FC22-45BE-A5F4-53CC861AAB02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20866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6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15" indent="0">
              <a:buNone/>
              <a:defRPr sz="1800"/>
            </a:lvl2pPr>
            <a:lvl3pPr marL="913831" indent="0">
              <a:buNone/>
              <a:defRPr sz="1700"/>
            </a:lvl3pPr>
            <a:lvl4pPr marL="1370746" indent="0">
              <a:buNone/>
              <a:defRPr sz="1400"/>
            </a:lvl4pPr>
            <a:lvl5pPr marL="1827662" indent="0">
              <a:buNone/>
              <a:defRPr sz="1400"/>
            </a:lvl5pPr>
            <a:lvl6pPr marL="2284578" indent="0">
              <a:buNone/>
              <a:defRPr sz="1400"/>
            </a:lvl6pPr>
            <a:lvl7pPr marL="2741494" indent="0">
              <a:buNone/>
              <a:defRPr sz="1400"/>
            </a:lvl7pPr>
            <a:lvl8pPr marL="3198409" indent="0">
              <a:buNone/>
              <a:defRPr sz="1400"/>
            </a:lvl8pPr>
            <a:lvl9pPr marL="3655325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CA3C0-AFE3-4BAE-9DFA-C1881155FF1C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9389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4825" y="1763718"/>
            <a:ext cx="4459288" cy="4956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6518" y="1763718"/>
            <a:ext cx="4460875" cy="4956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8AC30-B492-41E6-AA67-FD1089CFAF1B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5417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5" indent="0">
              <a:buNone/>
              <a:defRPr sz="2000" b="1"/>
            </a:lvl2pPr>
            <a:lvl3pPr marL="913831" indent="0">
              <a:buNone/>
              <a:defRPr sz="1800" b="1"/>
            </a:lvl3pPr>
            <a:lvl4pPr marL="1370746" indent="0">
              <a:buNone/>
              <a:defRPr sz="1700" b="1"/>
            </a:lvl4pPr>
            <a:lvl5pPr marL="1827662" indent="0">
              <a:buNone/>
              <a:defRPr sz="1700" b="1"/>
            </a:lvl5pPr>
            <a:lvl6pPr marL="2284578" indent="0">
              <a:buNone/>
              <a:defRPr sz="1700" b="1"/>
            </a:lvl6pPr>
            <a:lvl7pPr marL="2741494" indent="0">
              <a:buNone/>
              <a:defRPr sz="1700" b="1"/>
            </a:lvl7pPr>
            <a:lvl8pPr marL="3198409" indent="0">
              <a:buNone/>
              <a:defRPr sz="1700" b="1"/>
            </a:lvl8pPr>
            <a:lvl9pPr marL="3655325" indent="0">
              <a:buNone/>
              <a:defRPr sz="17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7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5" indent="0">
              <a:buNone/>
              <a:defRPr sz="2000" b="1"/>
            </a:lvl2pPr>
            <a:lvl3pPr marL="913831" indent="0">
              <a:buNone/>
              <a:defRPr sz="1800" b="1"/>
            </a:lvl3pPr>
            <a:lvl4pPr marL="1370746" indent="0">
              <a:buNone/>
              <a:defRPr sz="1700" b="1"/>
            </a:lvl4pPr>
            <a:lvl5pPr marL="1827662" indent="0">
              <a:buNone/>
              <a:defRPr sz="1700" b="1"/>
            </a:lvl5pPr>
            <a:lvl6pPr marL="2284578" indent="0">
              <a:buNone/>
              <a:defRPr sz="1700" b="1"/>
            </a:lvl6pPr>
            <a:lvl7pPr marL="2741494" indent="0">
              <a:buNone/>
              <a:defRPr sz="1700" b="1"/>
            </a:lvl7pPr>
            <a:lvl8pPr marL="3198409" indent="0">
              <a:buNone/>
              <a:defRPr sz="1700" b="1"/>
            </a:lvl8pPr>
            <a:lvl9pPr marL="3655325" indent="0">
              <a:buNone/>
              <a:defRPr sz="17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7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3C1E7-BC95-40B2-944C-8EC366A4A910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41966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CA584-BAF1-49C4-8596-1FE3F6102183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222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i="1"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68D82417-A65D-4CF3-AA84-BDD2E4F6368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34643870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26A10-4B5F-4202-BD47-7E77B54AC324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8286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8" y="301630"/>
            <a:ext cx="5635625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7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6915" indent="0">
              <a:buNone/>
              <a:defRPr sz="1200"/>
            </a:lvl2pPr>
            <a:lvl3pPr marL="913831" indent="0">
              <a:buNone/>
              <a:defRPr sz="1000"/>
            </a:lvl3pPr>
            <a:lvl4pPr marL="1370746" indent="0">
              <a:buNone/>
              <a:defRPr sz="900"/>
            </a:lvl4pPr>
            <a:lvl5pPr marL="1827662" indent="0">
              <a:buNone/>
              <a:defRPr sz="900"/>
            </a:lvl5pPr>
            <a:lvl6pPr marL="2284578" indent="0">
              <a:buNone/>
              <a:defRPr sz="900"/>
            </a:lvl6pPr>
            <a:lvl7pPr marL="2741494" indent="0">
              <a:buNone/>
              <a:defRPr sz="900"/>
            </a:lvl7pPr>
            <a:lvl8pPr marL="3198409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B688C-5AC4-4005-BD2D-B6C6F9774C47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49580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43" y="5291140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43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6915" indent="0">
              <a:buNone/>
              <a:defRPr sz="2800"/>
            </a:lvl2pPr>
            <a:lvl3pPr marL="913831" indent="0">
              <a:buNone/>
              <a:defRPr sz="2400"/>
            </a:lvl3pPr>
            <a:lvl4pPr marL="1370746" indent="0">
              <a:buNone/>
              <a:defRPr sz="2000"/>
            </a:lvl4pPr>
            <a:lvl5pPr marL="1827662" indent="0">
              <a:buNone/>
              <a:defRPr sz="2000"/>
            </a:lvl5pPr>
            <a:lvl6pPr marL="2284578" indent="0">
              <a:buNone/>
              <a:defRPr sz="2000"/>
            </a:lvl6pPr>
            <a:lvl7pPr marL="2741494" indent="0">
              <a:buNone/>
              <a:defRPr sz="2000"/>
            </a:lvl7pPr>
            <a:lvl8pPr marL="3198409" indent="0">
              <a:buNone/>
              <a:defRPr sz="2000"/>
            </a:lvl8pPr>
            <a:lvl9pPr marL="3655325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43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6915" indent="0">
              <a:buNone/>
              <a:defRPr sz="1200"/>
            </a:lvl2pPr>
            <a:lvl3pPr marL="913831" indent="0">
              <a:buNone/>
              <a:defRPr sz="1000"/>
            </a:lvl3pPr>
            <a:lvl4pPr marL="1370746" indent="0">
              <a:buNone/>
              <a:defRPr sz="900"/>
            </a:lvl4pPr>
            <a:lvl5pPr marL="1827662" indent="0">
              <a:buNone/>
              <a:defRPr sz="900"/>
            </a:lvl5pPr>
            <a:lvl6pPr marL="2284578" indent="0">
              <a:buNone/>
              <a:defRPr sz="900"/>
            </a:lvl6pPr>
            <a:lvl7pPr marL="2741494" indent="0">
              <a:buNone/>
              <a:defRPr sz="900"/>
            </a:lvl7pPr>
            <a:lvl8pPr marL="3198409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CC7DF-6A68-4872-A7BC-706ABBA29F33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30407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AF61D-E665-40C4-9177-C0D8DC75E090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6106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10438" y="303220"/>
            <a:ext cx="2266950" cy="64166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4827" y="303220"/>
            <a:ext cx="6653213" cy="64166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77A21-E07A-4DEE-B1C8-2D7FECC56509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44290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504827" y="303220"/>
            <a:ext cx="9072563" cy="64166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E1781-7235-42B0-A7EF-0CA5EE865D5C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662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733D-29EA-4A72-90B4-E06E5661A96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546A-8DC7-4F09-8348-AAB1F2FBE5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80624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733D-29EA-4A72-90B4-E06E5661A96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546A-8DC7-4F09-8348-AAB1F2FBE5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26758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733D-29EA-4A72-90B4-E06E5661A96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546A-8DC7-4F09-8348-AAB1F2FBE5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27859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733D-29EA-4A72-90B4-E06E5661A96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546A-8DC7-4F09-8348-AAB1F2FBE5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298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300" y="4857802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300" y="3204119"/>
            <a:ext cx="8568531" cy="1653678"/>
          </a:xfrm>
        </p:spPr>
        <p:txBody>
          <a:bodyPr anchor="b"/>
          <a:lstStyle>
            <a:lvl1pPr marL="0" indent="0">
              <a:buNone/>
              <a:defRPr sz="2200"/>
            </a:lvl1pPr>
            <a:lvl2pPr marL="503500" indent="0">
              <a:buNone/>
              <a:defRPr sz="2000"/>
            </a:lvl2pPr>
            <a:lvl3pPr marL="1007004" indent="0">
              <a:buNone/>
              <a:defRPr sz="1800"/>
            </a:lvl3pPr>
            <a:lvl4pPr marL="1510506" indent="0">
              <a:buNone/>
              <a:defRPr sz="1500"/>
            </a:lvl4pPr>
            <a:lvl5pPr marL="2014006" indent="0">
              <a:buNone/>
              <a:defRPr sz="1500"/>
            </a:lvl5pPr>
            <a:lvl6pPr marL="2517508" indent="0">
              <a:buNone/>
              <a:defRPr sz="1500"/>
            </a:lvl6pPr>
            <a:lvl7pPr marL="3021010" indent="0">
              <a:buNone/>
              <a:defRPr sz="1500"/>
            </a:lvl7pPr>
            <a:lvl8pPr marL="3524507" indent="0">
              <a:buNone/>
              <a:defRPr sz="1500"/>
            </a:lvl8pPr>
            <a:lvl9pPr marL="4028011" indent="0">
              <a:buNone/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i="1"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FEBCD381-8BED-4CF1-BE38-70534522FE1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3667408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733D-29EA-4A72-90B4-E06E5661A96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546A-8DC7-4F09-8348-AAB1F2FBE5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7236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733D-29EA-4A72-90B4-E06E5661A96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546A-8DC7-4F09-8348-AAB1F2FBE5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59611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733D-29EA-4A72-90B4-E06E5661A96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546A-8DC7-4F09-8348-AAB1F2FBE5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1642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733D-29EA-4A72-90B4-E06E5661A96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546A-8DC7-4F09-8348-AAB1F2FBE5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36378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733D-29EA-4A72-90B4-E06E5661A96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546A-8DC7-4F09-8348-AAB1F2FBE5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429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733D-29EA-4A72-90B4-E06E5661A96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546A-8DC7-4F09-8348-AAB1F2FBE5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73505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733D-29EA-4A72-90B4-E06E5661A96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546A-8DC7-4F09-8348-AAB1F2FBE5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614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64109" y="2183906"/>
            <a:ext cx="3696229" cy="453580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28349" y="2183906"/>
            <a:ext cx="3696229" cy="453580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i="1"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07963DA4-15DF-428D-BC2C-9BB122BE0C5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71060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500" indent="0">
              <a:buNone/>
              <a:defRPr sz="2200" b="1"/>
            </a:lvl2pPr>
            <a:lvl3pPr marL="1007004" indent="0">
              <a:buNone/>
              <a:defRPr sz="2000" b="1"/>
            </a:lvl3pPr>
            <a:lvl4pPr marL="1510506" indent="0">
              <a:buNone/>
              <a:defRPr sz="1800" b="1"/>
            </a:lvl4pPr>
            <a:lvl5pPr marL="2014006" indent="0">
              <a:buNone/>
              <a:defRPr sz="1800" b="1"/>
            </a:lvl5pPr>
            <a:lvl6pPr marL="2517508" indent="0">
              <a:buNone/>
              <a:defRPr sz="1800" b="1"/>
            </a:lvl6pPr>
            <a:lvl7pPr marL="3021010" indent="0">
              <a:buNone/>
              <a:defRPr sz="1800" b="1"/>
            </a:lvl7pPr>
            <a:lvl8pPr marL="3524507" indent="0">
              <a:buNone/>
              <a:defRPr sz="1800" b="1"/>
            </a:lvl8pPr>
            <a:lvl9pPr marL="4028011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500" indent="0">
              <a:buNone/>
              <a:defRPr sz="2200" b="1"/>
            </a:lvl2pPr>
            <a:lvl3pPr marL="1007004" indent="0">
              <a:buNone/>
              <a:defRPr sz="2000" b="1"/>
            </a:lvl3pPr>
            <a:lvl4pPr marL="1510506" indent="0">
              <a:buNone/>
              <a:defRPr sz="1800" b="1"/>
            </a:lvl4pPr>
            <a:lvl5pPr marL="2014006" indent="0">
              <a:buNone/>
              <a:defRPr sz="1800" b="1"/>
            </a:lvl5pPr>
            <a:lvl6pPr marL="2517508" indent="0">
              <a:buNone/>
              <a:defRPr sz="1800" b="1"/>
            </a:lvl6pPr>
            <a:lvl7pPr marL="3021010" indent="0">
              <a:buNone/>
              <a:defRPr sz="1800" b="1"/>
            </a:lvl7pPr>
            <a:lvl8pPr marL="3524507" indent="0">
              <a:buNone/>
              <a:defRPr sz="1800" b="1"/>
            </a:lvl8pPr>
            <a:lvl9pPr marL="4028011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i="1"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CBB96384-450B-4B62-B9E3-AC0DB07B341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46282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i="1"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A8C77069-5C88-4062-885F-5F9334EFD68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878266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i="1"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FBAEF0C8-C6E9-47AC-A1BF-B26FB753FCB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857478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249" y="300998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034" y="1581937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500" indent="0">
              <a:buNone/>
              <a:defRPr sz="1300"/>
            </a:lvl2pPr>
            <a:lvl3pPr marL="1007004" indent="0">
              <a:buNone/>
              <a:defRPr sz="1100"/>
            </a:lvl3pPr>
            <a:lvl4pPr marL="1510506" indent="0">
              <a:buNone/>
              <a:defRPr sz="1000"/>
            </a:lvl4pPr>
            <a:lvl5pPr marL="2014006" indent="0">
              <a:buNone/>
              <a:defRPr sz="1000"/>
            </a:lvl5pPr>
            <a:lvl6pPr marL="2517508" indent="0">
              <a:buNone/>
              <a:defRPr sz="1000"/>
            </a:lvl6pPr>
            <a:lvl7pPr marL="3021010" indent="0">
              <a:buNone/>
              <a:defRPr sz="1000"/>
            </a:lvl7pPr>
            <a:lvl8pPr marL="3524507" indent="0">
              <a:buNone/>
              <a:defRPr sz="1000"/>
            </a:lvl8pPr>
            <a:lvl9pPr marL="4028011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i="1"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A0346D7F-4B4F-4973-8D64-D21E0FDA039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80827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70784" y="85747"/>
            <a:ext cx="8687539" cy="1419188"/>
          </a:xfrm>
          <a:prstGeom prst="rect">
            <a:avLst/>
          </a:prstGeom>
        </p:spPr>
        <p:txBody>
          <a:bodyPr vert="horz" lIns="100706" tIns="50355" rIns="100706" bIns="50355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12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70789" y="1627435"/>
            <a:ext cx="8871299" cy="498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06" tIns="50355" rIns="100706" bIns="503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 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8" name="Ellipse 17"/>
          <p:cNvSpPr/>
          <p:nvPr userDrawn="1"/>
        </p:nvSpPr>
        <p:spPr>
          <a:xfrm>
            <a:off x="9184570" y="6852705"/>
            <a:ext cx="288768" cy="288738"/>
          </a:xfrm>
          <a:prstGeom prst="ellipse">
            <a:avLst/>
          </a:prstGeom>
          <a:solidFill>
            <a:srgbClr val="F28E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06" tIns="50355" rIns="100706" bIns="50355" anchor="ctr"/>
          <a:lstStyle/>
          <a:p>
            <a:pPr algn="ctr" defTabSz="503552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76062" y="6777468"/>
            <a:ext cx="386775" cy="402483"/>
          </a:xfrm>
          <a:prstGeom prst="rect">
            <a:avLst/>
          </a:prstGeom>
        </p:spPr>
        <p:txBody>
          <a:bodyPr vert="horz" lIns="100706" tIns="50355" rIns="100706" bIns="5035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 defTabSz="503552">
              <a:defRPr/>
            </a:pPr>
            <a:fld id="{50A3A33A-105D-4ACB-B6C4-654AD05CB242}" type="slidenum">
              <a:rPr lang="fr-FR" smtClean="0"/>
              <a:pPr defTabSz="503552">
                <a:defRPr/>
              </a:pPr>
              <a:t>‹N°›</a:t>
            </a:fld>
            <a:endParaRPr lang="fr-FR" dirty="0"/>
          </a:p>
        </p:txBody>
      </p:sp>
      <p:sp>
        <p:nvSpPr>
          <p:cNvPr id="20" name="Espace réservé du pied de page 4"/>
          <p:cNvSpPr txBox="1">
            <a:spLocks/>
          </p:cNvSpPr>
          <p:nvPr userDrawn="1"/>
        </p:nvSpPr>
        <p:spPr>
          <a:xfrm>
            <a:off x="3178200" y="6516720"/>
            <a:ext cx="5094566" cy="745468"/>
          </a:xfrm>
          <a:prstGeom prst="rect">
            <a:avLst/>
          </a:prstGeom>
        </p:spPr>
        <p:txBody>
          <a:bodyPr lIns="100706" tIns="50355" rIns="100706" bIns="50355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455"/>
              </a:lnSpc>
              <a:defRPr/>
            </a:pPr>
            <a:r>
              <a:rPr lang="fr-FR" b="1" dirty="0" smtClean="0">
                <a:solidFill>
                  <a:srgbClr val="26338B"/>
                </a:solidFill>
              </a:rPr>
              <a:t>Plan étudiants</a:t>
            </a:r>
            <a:r>
              <a:rPr lang="fr-FR" dirty="0" smtClean="0">
                <a:solidFill>
                  <a:srgbClr val="00919D"/>
                </a:solidFill>
              </a:rPr>
              <a:t/>
            </a:r>
            <a:br>
              <a:rPr lang="fr-FR" dirty="0" smtClean="0">
                <a:solidFill>
                  <a:srgbClr val="00919D"/>
                </a:solidFill>
              </a:rPr>
            </a:br>
            <a:r>
              <a:rPr lang="fr-FR" dirty="0" smtClean="0">
                <a:solidFill>
                  <a:srgbClr val="26338B"/>
                </a:solidFill>
              </a:rPr>
              <a:t>accompagner chacun vers la réussite</a:t>
            </a:r>
          </a:p>
          <a:p>
            <a:pPr>
              <a:defRPr/>
            </a:pP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7" name="Imag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037" y="6588467"/>
            <a:ext cx="2513156" cy="44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Connecteur droit 22"/>
          <p:cNvCxnSpPr/>
          <p:nvPr userDrawn="1"/>
        </p:nvCxnSpPr>
        <p:spPr>
          <a:xfrm>
            <a:off x="6604910" y="6978700"/>
            <a:ext cx="1513844" cy="0"/>
          </a:xfrm>
          <a:prstGeom prst="line">
            <a:avLst/>
          </a:prstGeom>
          <a:ln w="92075" cmpd="tri">
            <a:solidFill>
              <a:srgbClr val="2633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 userDrawn="1"/>
        </p:nvCxnSpPr>
        <p:spPr>
          <a:xfrm>
            <a:off x="586296" y="1247697"/>
            <a:ext cx="8880051" cy="0"/>
          </a:xfrm>
          <a:prstGeom prst="line">
            <a:avLst/>
          </a:prstGeom>
          <a:ln w="41275" cmpd="dbl">
            <a:solidFill>
              <a:srgbClr val="51BAAA"/>
            </a:solidFill>
          </a:ln>
          <a:effectLst>
            <a:outerShdw dist="20000" rotWithShape="0">
              <a:srgbClr val="26338B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 userDrawn="1"/>
        </p:nvCxnSpPr>
        <p:spPr>
          <a:xfrm>
            <a:off x="595046" y="269488"/>
            <a:ext cx="8880051" cy="0"/>
          </a:xfrm>
          <a:prstGeom prst="line">
            <a:avLst/>
          </a:prstGeom>
          <a:ln w="41275" cmpd="dbl">
            <a:solidFill>
              <a:srgbClr val="51BAAA"/>
            </a:solidFill>
          </a:ln>
          <a:effectLst>
            <a:outerShdw dist="20000" rotWithShape="0">
              <a:srgbClr val="26338B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9285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1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503552" rtl="0" eaLnBrk="0" fontAlgn="base" hangingPunct="0">
        <a:lnSpc>
          <a:spcPts val="3083"/>
        </a:lnSpc>
        <a:spcBef>
          <a:spcPct val="0"/>
        </a:spcBef>
        <a:spcAft>
          <a:spcPct val="0"/>
        </a:spcAft>
        <a:defRPr sz="3300" kern="1200" cap="all">
          <a:solidFill>
            <a:srgbClr val="51BAAA"/>
          </a:solidFill>
          <a:latin typeface="+mj-lt"/>
          <a:ea typeface="+mj-ea"/>
          <a:cs typeface="+mj-cs"/>
        </a:defRPr>
      </a:lvl1pPr>
      <a:lvl2pPr algn="l" defTabSz="503552" rtl="0" eaLnBrk="0" fontAlgn="base" hangingPunct="0">
        <a:lnSpc>
          <a:spcPts val="3083"/>
        </a:lnSpc>
        <a:spcBef>
          <a:spcPct val="0"/>
        </a:spcBef>
        <a:spcAft>
          <a:spcPct val="0"/>
        </a:spcAft>
        <a:defRPr sz="3300">
          <a:solidFill>
            <a:srgbClr val="51BAAA"/>
          </a:solidFill>
          <a:latin typeface="Calibri" pitchFamily="34" charset="0"/>
        </a:defRPr>
      </a:lvl2pPr>
      <a:lvl3pPr algn="l" defTabSz="503552" rtl="0" eaLnBrk="0" fontAlgn="base" hangingPunct="0">
        <a:lnSpc>
          <a:spcPts val="3083"/>
        </a:lnSpc>
        <a:spcBef>
          <a:spcPct val="0"/>
        </a:spcBef>
        <a:spcAft>
          <a:spcPct val="0"/>
        </a:spcAft>
        <a:defRPr sz="3300">
          <a:solidFill>
            <a:srgbClr val="51BAAA"/>
          </a:solidFill>
          <a:latin typeface="Calibri" pitchFamily="34" charset="0"/>
        </a:defRPr>
      </a:lvl3pPr>
      <a:lvl4pPr algn="l" defTabSz="503552" rtl="0" eaLnBrk="0" fontAlgn="base" hangingPunct="0">
        <a:lnSpc>
          <a:spcPts val="3083"/>
        </a:lnSpc>
        <a:spcBef>
          <a:spcPct val="0"/>
        </a:spcBef>
        <a:spcAft>
          <a:spcPct val="0"/>
        </a:spcAft>
        <a:defRPr sz="3300">
          <a:solidFill>
            <a:srgbClr val="51BAAA"/>
          </a:solidFill>
          <a:latin typeface="Calibri" pitchFamily="34" charset="0"/>
        </a:defRPr>
      </a:lvl4pPr>
      <a:lvl5pPr algn="l" defTabSz="503552" rtl="0" eaLnBrk="0" fontAlgn="base" hangingPunct="0">
        <a:lnSpc>
          <a:spcPts val="3083"/>
        </a:lnSpc>
        <a:spcBef>
          <a:spcPct val="0"/>
        </a:spcBef>
        <a:spcAft>
          <a:spcPct val="0"/>
        </a:spcAft>
        <a:defRPr sz="3300">
          <a:solidFill>
            <a:srgbClr val="51BAAA"/>
          </a:solidFill>
          <a:latin typeface="Calibri" pitchFamily="34" charset="0"/>
        </a:defRPr>
      </a:lvl5pPr>
      <a:lvl6pPr marL="503552" algn="l" defTabSz="503552" rtl="0" fontAlgn="base">
        <a:lnSpc>
          <a:spcPts val="3083"/>
        </a:lnSpc>
        <a:spcBef>
          <a:spcPct val="0"/>
        </a:spcBef>
        <a:spcAft>
          <a:spcPct val="0"/>
        </a:spcAft>
        <a:defRPr sz="3300">
          <a:solidFill>
            <a:srgbClr val="51BAAA"/>
          </a:solidFill>
          <a:latin typeface="Calibri" pitchFamily="34" charset="0"/>
        </a:defRPr>
      </a:lvl6pPr>
      <a:lvl7pPr marL="1007108" algn="l" defTabSz="503552" rtl="0" fontAlgn="base">
        <a:lnSpc>
          <a:spcPts val="3083"/>
        </a:lnSpc>
        <a:spcBef>
          <a:spcPct val="0"/>
        </a:spcBef>
        <a:spcAft>
          <a:spcPct val="0"/>
        </a:spcAft>
        <a:defRPr sz="3300">
          <a:solidFill>
            <a:srgbClr val="51BAAA"/>
          </a:solidFill>
          <a:latin typeface="Calibri" pitchFamily="34" charset="0"/>
        </a:defRPr>
      </a:lvl7pPr>
      <a:lvl8pPr marL="1510662" algn="l" defTabSz="503552" rtl="0" fontAlgn="base">
        <a:lnSpc>
          <a:spcPts val="3083"/>
        </a:lnSpc>
        <a:spcBef>
          <a:spcPct val="0"/>
        </a:spcBef>
        <a:spcAft>
          <a:spcPct val="0"/>
        </a:spcAft>
        <a:defRPr sz="3300">
          <a:solidFill>
            <a:srgbClr val="51BAAA"/>
          </a:solidFill>
          <a:latin typeface="Calibri" pitchFamily="34" charset="0"/>
        </a:defRPr>
      </a:lvl8pPr>
      <a:lvl9pPr marL="2014214" algn="l" defTabSz="503552" rtl="0" fontAlgn="base">
        <a:lnSpc>
          <a:spcPts val="3083"/>
        </a:lnSpc>
        <a:spcBef>
          <a:spcPct val="0"/>
        </a:spcBef>
        <a:spcAft>
          <a:spcPct val="0"/>
        </a:spcAft>
        <a:defRPr sz="3300">
          <a:solidFill>
            <a:srgbClr val="51BAAA"/>
          </a:solidFill>
          <a:latin typeface="Calibri" pitchFamily="34" charset="0"/>
        </a:defRPr>
      </a:lvl9pPr>
    </p:titleStyle>
    <p:bodyStyle>
      <a:lvl1pPr marL="195822" indent="-195822" algn="l" defTabSz="503552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4"/>
        </a:buBlip>
        <a:defRPr sz="2200" kern="1200">
          <a:solidFill>
            <a:srgbClr val="26338B"/>
          </a:solidFill>
          <a:latin typeface="+mn-lt"/>
          <a:ea typeface="+mn-ea"/>
          <a:cs typeface="+mn-cs"/>
        </a:defRPr>
      </a:lvl1pPr>
      <a:lvl2pPr marL="690638" indent="-187083" algn="l" defTabSz="503552" rtl="0" eaLnBrk="0" fontAlgn="base" hangingPunct="0">
        <a:spcBef>
          <a:spcPct val="20000"/>
        </a:spcBef>
        <a:spcAft>
          <a:spcPct val="0"/>
        </a:spcAft>
        <a:buClr>
          <a:srgbClr val="F28E65"/>
        </a:buClr>
        <a:buFont typeface="Arial-ItalicMT"/>
        <a:buChar char="&gt;"/>
        <a:defRPr sz="1700" kern="1200">
          <a:solidFill>
            <a:srgbClr val="26338B"/>
          </a:solidFill>
          <a:latin typeface="+mn-lt"/>
          <a:ea typeface="+mn-ea"/>
          <a:cs typeface="+mn-cs"/>
        </a:defRPr>
      </a:lvl2pPr>
      <a:lvl3pPr marL="690638" algn="l" defTabSz="503552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700" kern="1200">
          <a:solidFill>
            <a:srgbClr val="26338B"/>
          </a:solidFill>
          <a:latin typeface="+mn-lt"/>
          <a:ea typeface="+mn-ea"/>
          <a:cs typeface="+mn-cs"/>
        </a:defRPr>
      </a:lvl3pPr>
      <a:lvl4pPr marL="690638" indent="195822" algn="l" defTabSz="503552" rtl="0" eaLnBrk="0" fontAlgn="base" hangingPunct="0">
        <a:spcBef>
          <a:spcPct val="20000"/>
        </a:spcBef>
        <a:spcAft>
          <a:spcPct val="0"/>
        </a:spcAft>
        <a:buClr>
          <a:srgbClr val="F28E65"/>
        </a:buClr>
        <a:buFont typeface="Arial" pitchFamily="34" charset="0"/>
        <a:buChar char="–"/>
        <a:defRPr sz="1200" kern="1200">
          <a:solidFill>
            <a:srgbClr val="26338B"/>
          </a:solidFill>
          <a:latin typeface="+mn-lt"/>
          <a:ea typeface="+mn-ea"/>
          <a:cs typeface="+mn-cs"/>
        </a:defRPr>
      </a:lvl4pPr>
      <a:lvl5pPr marL="888213" algn="l" defTabSz="503552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rgbClr val="26338B"/>
          </a:solidFill>
          <a:latin typeface="+mn-lt"/>
          <a:ea typeface="+mn-ea"/>
          <a:cs typeface="+mn-cs"/>
        </a:defRPr>
      </a:lvl5pPr>
      <a:lvl6pPr marL="2769546" indent="-251777" algn="l" defTabSz="50355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3100" indent="-251777" algn="l" defTabSz="50355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6654" indent="-251777" algn="l" defTabSz="50355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0207" indent="-251777" algn="l" defTabSz="50355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035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552" algn="l" defTabSz="5035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108" algn="l" defTabSz="5035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662" algn="l" defTabSz="5035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214" algn="l" defTabSz="5035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7769" algn="l" defTabSz="5035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1323" algn="l" defTabSz="5035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4873" algn="l" defTabSz="5035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8429" algn="l" defTabSz="5035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6" descr="carte_MONDE_points_AEF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61374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64109" y="671971"/>
            <a:ext cx="7560469" cy="125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100695" tIns="50350" rIns="100695" bIns="503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4109" y="2183906"/>
            <a:ext cx="7560469" cy="4535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100695" tIns="50350" rIns="100695" bIns="503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64109" y="6887704"/>
            <a:ext cx="1596099" cy="503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695" tIns="50350" rIns="100695" bIns="5035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500" i="0">
                <a:solidFill>
                  <a:srgbClr val="505150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1007004">
              <a:spcBef>
                <a:spcPct val="0"/>
              </a:spcBef>
              <a:defRPr/>
            </a:pPr>
            <a:endParaRPr lang="fr-FR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36769" y="6887704"/>
            <a:ext cx="2415150" cy="503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695" tIns="50350" rIns="100695" bIns="5035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500" i="0">
                <a:solidFill>
                  <a:srgbClr val="505150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1007004">
              <a:spcBef>
                <a:spcPct val="0"/>
              </a:spcBef>
              <a:defRPr/>
            </a:pPr>
            <a:endParaRPr lang="fr-FR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28479" y="6887704"/>
            <a:ext cx="1596099" cy="503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695" tIns="50350" rIns="100695" bIns="5035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500" i="0">
                <a:solidFill>
                  <a:srgbClr val="505150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 defTabSz="1007004">
              <a:spcBef>
                <a:spcPct val="0"/>
              </a:spcBef>
              <a:defRPr/>
            </a:pPr>
            <a:fld id="{66B5D44D-7C60-4A1E-A761-A6DC1656D29E}" type="slidenum">
              <a:rPr lang="fr-FR" altLang="fr-FR" smtClean="0"/>
              <a:pPr defTabSz="1007004">
                <a:spcBef>
                  <a:spcPct val="0"/>
                </a:spcBef>
                <a:defRPr/>
              </a:pPr>
              <a:t>‹N°›</a:t>
            </a:fld>
            <a:endParaRPr lang="fr-FR" altLang="fr-FR"/>
          </a:p>
        </p:txBody>
      </p:sp>
      <p:sp>
        <p:nvSpPr>
          <p:cNvPr id="1032" name="Rectangle 1"/>
          <p:cNvSpPr>
            <a:spLocks noChangeArrowheads="1"/>
          </p:cNvSpPr>
          <p:nvPr/>
        </p:nvSpPr>
        <p:spPr bwMode="auto">
          <a:xfrm>
            <a:off x="9882867" y="0"/>
            <a:ext cx="197762" cy="7559675"/>
          </a:xfrm>
          <a:prstGeom prst="rect">
            <a:avLst/>
          </a:prstGeom>
          <a:solidFill>
            <a:srgbClr val="0052A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0695" tIns="50350" rIns="100695" bIns="50350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defTabSz="1007004" eaLnBrk="0" hangingPunct="0">
              <a:spcBef>
                <a:spcPct val="0"/>
              </a:spcBef>
              <a:defRPr/>
            </a:pPr>
            <a:endParaRPr lang="fr-FR" altLang="fr-FR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063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7" r:id="rId1"/>
    <p:sldLayoutId id="2147484858" r:id="rId2"/>
    <p:sldLayoutId id="2147484859" r:id="rId3"/>
    <p:sldLayoutId id="2147484860" r:id="rId4"/>
    <p:sldLayoutId id="2147484861" r:id="rId5"/>
    <p:sldLayoutId id="2147484862" r:id="rId6"/>
    <p:sldLayoutId id="2147484863" r:id="rId7"/>
    <p:sldLayoutId id="2147484864" r:id="rId8"/>
    <p:sldLayoutId id="2147484865" r:id="rId9"/>
    <p:sldLayoutId id="2147484866" r:id="rId10"/>
    <p:sldLayoutId id="21474848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rgbClr val="505150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rgbClr val="505150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rgbClr val="505150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rgbClr val="505150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rgbClr val="505150"/>
          </a:solidFill>
          <a:latin typeface="Arial" charset="0"/>
          <a:ea typeface="MS PGothic" pitchFamily="34" charset="-128"/>
          <a:cs typeface="ＭＳ Ｐゴシック" charset="0"/>
        </a:defRPr>
      </a:lvl5pPr>
      <a:lvl6pPr marL="503500" algn="ctr" rtl="0" eaLnBrk="1" fontAlgn="base" hangingPunct="1">
        <a:spcBef>
          <a:spcPct val="0"/>
        </a:spcBef>
        <a:spcAft>
          <a:spcPct val="0"/>
        </a:spcAft>
        <a:defRPr sz="4900">
          <a:solidFill>
            <a:srgbClr val="505150"/>
          </a:solidFill>
          <a:latin typeface="Arial" charset="0"/>
        </a:defRPr>
      </a:lvl6pPr>
      <a:lvl7pPr marL="1007004" algn="ctr" rtl="0" eaLnBrk="1" fontAlgn="base" hangingPunct="1">
        <a:spcBef>
          <a:spcPct val="0"/>
        </a:spcBef>
        <a:spcAft>
          <a:spcPct val="0"/>
        </a:spcAft>
        <a:defRPr sz="4900">
          <a:solidFill>
            <a:srgbClr val="505150"/>
          </a:solidFill>
          <a:latin typeface="Arial" charset="0"/>
        </a:defRPr>
      </a:lvl7pPr>
      <a:lvl8pPr marL="1510506" algn="ctr" rtl="0" eaLnBrk="1" fontAlgn="base" hangingPunct="1">
        <a:spcBef>
          <a:spcPct val="0"/>
        </a:spcBef>
        <a:spcAft>
          <a:spcPct val="0"/>
        </a:spcAft>
        <a:defRPr sz="4900">
          <a:solidFill>
            <a:srgbClr val="505150"/>
          </a:solidFill>
          <a:latin typeface="Arial" charset="0"/>
        </a:defRPr>
      </a:lvl8pPr>
      <a:lvl9pPr marL="2014006" algn="ctr" rtl="0" eaLnBrk="1" fontAlgn="base" hangingPunct="1">
        <a:spcBef>
          <a:spcPct val="0"/>
        </a:spcBef>
        <a:spcAft>
          <a:spcPct val="0"/>
        </a:spcAft>
        <a:defRPr sz="4900">
          <a:solidFill>
            <a:srgbClr val="505150"/>
          </a:solidFill>
          <a:latin typeface="Arial" charset="0"/>
        </a:defRPr>
      </a:lvl9pPr>
    </p:titleStyle>
    <p:bodyStyle>
      <a:lvl1pPr marL="377626" indent="-377626"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rgbClr val="505150"/>
          </a:solidFill>
          <a:latin typeface="+mn-lt"/>
          <a:ea typeface="MS PGothic" pitchFamily="34" charset="-128"/>
          <a:cs typeface="ＭＳ Ｐゴシック" charset="0"/>
        </a:defRPr>
      </a:lvl1pPr>
      <a:lvl2pPr marL="419585" indent="-209790" algn="l" rtl="0" eaLnBrk="0" fontAlgn="base" hangingPunct="0">
        <a:spcBef>
          <a:spcPct val="20000"/>
        </a:spcBef>
        <a:spcAft>
          <a:spcPct val="0"/>
        </a:spcAft>
        <a:buChar char="/"/>
        <a:defRPr>
          <a:solidFill>
            <a:srgbClr val="0052A2"/>
          </a:solidFill>
          <a:latin typeface="+mn-lt"/>
          <a:ea typeface="MS PGothic" pitchFamily="34" charset="-128"/>
        </a:defRPr>
      </a:lvl2pPr>
      <a:lvl3pPr marL="629377" indent="377626" algn="l" rtl="0" eaLnBrk="0" fontAlgn="base" hangingPunct="0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+mn-lt"/>
          <a:ea typeface="MS PGothic" pitchFamily="34" charset="-128"/>
        </a:defRPr>
      </a:lvl3pPr>
      <a:lvl4pPr marL="1048964" indent="-209790" algn="l" rtl="0" eaLnBrk="0" fontAlgn="base" hangingPunct="0">
        <a:spcBef>
          <a:spcPct val="20000"/>
        </a:spcBef>
        <a:spcAft>
          <a:spcPct val="0"/>
        </a:spcAft>
        <a:buChar char="–"/>
        <a:defRPr sz="1300">
          <a:solidFill>
            <a:schemeClr val="tx1"/>
          </a:solidFill>
          <a:latin typeface="+mn-lt"/>
          <a:ea typeface="MS PGothic" pitchFamily="34" charset="-128"/>
        </a:defRPr>
      </a:lvl4pPr>
      <a:lvl5pPr marL="1365398" indent="-106645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MS PGothic" pitchFamily="34" charset="-128"/>
        </a:defRPr>
      </a:lvl5pPr>
      <a:lvl6pPr marL="1868899" indent="-106645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372401" indent="-106645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875903" indent="-106645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379405" indent="-106645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10070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500" algn="l" defTabSz="10070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004" algn="l" defTabSz="10070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506" algn="l" defTabSz="10070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006" algn="l" defTabSz="10070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7508" algn="l" defTabSz="10070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1010" algn="l" defTabSz="10070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4507" algn="l" defTabSz="10070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8011" algn="l" defTabSz="10070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06" tIns="50355" rIns="100706" bIns="50355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031" y="1763928"/>
            <a:ext cx="9072563" cy="4989036"/>
          </a:xfrm>
          <a:prstGeom prst="rect">
            <a:avLst/>
          </a:prstGeom>
        </p:spPr>
        <p:txBody>
          <a:bodyPr vert="horz" lIns="100706" tIns="50355" rIns="100706" bIns="50355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04031" y="7006708"/>
            <a:ext cx="2352146" cy="402483"/>
          </a:xfrm>
          <a:prstGeom prst="rect">
            <a:avLst/>
          </a:prstGeom>
        </p:spPr>
        <p:txBody>
          <a:bodyPr vert="horz" lIns="100706" tIns="50355" rIns="100706" bIns="5035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108" fontAlgn="auto">
              <a:spcBef>
                <a:spcPts val="0"/>
              </a:spcBef>
              <a:spcAft>
                <a:spcPts val="0"/>
              </a:spcAft>
            </a:pPr>
            <a:fld id="{966B733D-29EA-4A72-90B4-E06E5661A96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108" fontAlgn="auto">
                <a:spcBef>
                  <a:spcPts val="0"/>
                </a:spcBef>
                <a:spcAft>
                  <a:spcPts val="0"/>
                </a:spcAft>
              </a:pPr>
              <a:t>16/01/2018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44214" y="7006708"/>
            <a:ext cx="3192198" cy="402483"/>
          </a:xfrm>
          <a:prstGeom prst="rect">
            <a:avLst/>
          </a:prstGeom>
        </p:spPr>
        <p:txBody>
          <a:bodyPr vert="horz" lIns="100706" tIns="50355" rIns="100706" bIns="5035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108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224448" y="7006708"/>
            <a:ext cx="2352146" cy="402483"/>
          </a:xfrm>
          <a:prstGeom prst="rect">
            <a:avLst/>
          </a:prstGeom>
        </p:spPr>
        <p:txBody>
          <a:bodyPr vert="horz" lIns="100706" tIns="50355" rIns="100706" bIns="5035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108" fontAlgn="auto">
              <a:spcBef>
                <a:spcPts val="0"/>
              </a:spcBef>
              <a:spcAft>
                <a:spcPts val="0"/>
              </a:spcAft>
            </a:pPr>
            <a:fld id="{C31C546A-8DC7-4F09-8348-AAB1F2FBE595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108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469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9" r:id="rId1"/>
    <p:sldLayoutId id="2147484870" r:id="rId2"/>
    <p:sldLayoutId id="2147484871" r:id="rId3"/>
    <p:sldLayoutId id="2147484872" r:id="rId4"/>
    <p:sldLayoutId id="2147484873" r:id="rId5"/>
    <p:sldLayoutId id="2147484874" r:id="rId6"/>
    <p:sldLayoutId id="2147484875" r:id="rId7"/>
    <p:sldLayoutId id="2147484876" r:id="rId8"/>
    <p:sldLayoutId id="2147484877" r:id="rId9"/>
    <p:sldLayoutId id="2147484878" r:id="rId10"/>
    <p:sldLayoutId id="2147484879" r:id="rId11"/>
  </p:sldLayoutIdLst>
  <p:txStyles>
    <p:titleStyle>
      <a:lvl1pPr algn="ctr" defTabSz="1007108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665" indent="-377665" algn="l" defTabSz="1007108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275" indent="-314720" algn="l" defTabSz="1007108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6" indent="-251777" algn="l" defTabSz="10071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2439" indent="-251777" algn="l" defTabSz="1007108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5993" indent="-251777" algn="l" defTabSz="1007108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9546" indent="-251777" algn="l" defTabSz="10071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3100" indent="-251777" algn="l" defTabSz="10071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6654" indent="-251777" algn="l" defTabSz="10071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0207" indent="-251777" algn="l" defTabSz="10071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552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108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662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214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7769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1323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4873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8429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983538" cy="2184400"/>
            <a:chOff x="0" y="0"/>
            <a:chExt cx="4562" cy="1248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8983">
                <a:spcBef>
                  <a:spcPct val="0"/>
                </a:spcBef>
                <a:defRPr/>
              </a:pPr>
              <a:endParaRPr lang="fr-FR" sz="2000">
                <a:solidFill>
                  <a:srgbClr val="FFFFFF"/>
                </a:solidFill>
                <a:latin typeface="Tahoma"/>
                <a:ea typeface="Lucida Sans Unicode" pitchFamily="34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8983"/>
              <a:endParaRPr lang="fr-FR" sz="200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5939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04827" y="303220"/>
            <a:ext cx="9072563" cy="125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652" tIns="50329" rIns="100652" bIns="503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7" y="1763718"/>
            <a:ext cx="9072563" cy="495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652" tIns="50329" rIns="100652" bIns="50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825" y="6888164"/>
            <a:ext cx="2351088" cy="50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652" tIns="50329" rIns="100652" bIns="50329" numCol="1" anchor="b" anchorCtr="0" compatLnSpc="1">
            <a:prstTxWarp prst="textNoShape">
              <a:avLst/>
            </a:prstTxWarp>
          </a:bodyPr>
          <a:lstStyle>
            <a:lvl1pPr defTabSz="1007436">
              <a:spcBef>
                <a:spcPct val="0"/>
              </a:spcBef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ea typeface="Lucida Sans Unicode" pitchFamily="34" charset="0"/>
              </a:defRPr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940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875" y="6888164"/>
            <a:ext cx="3190875" cy="50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652" tIns="50329" rIns="100652" bIns="50329" numCol="1" anchor="b" anchorCtr="0" compatLnSpc="1">
            <a:prstTxWarp prst="textNoShape">
              <a:avLst/>
            </a:prstTxWarp>
          </a:bodyPr>
          <a:lstStyle>
            <a:lvl1pPr algn="ctr" defTabSz="1007436">
              <a:spcBef>
                <a:spcPct val="0"/>
              </a:spcBef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ea typeface="Lucida Sans Unicode" pitchFamily="34" charset="0"/>
              </a:defRPr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940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8" y="6888164"/>
            <a:ext cx="2352675" cy="50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652" tIns="50329" rIns="100652" bIns="50329" numCol="1" anchor="b" anchorCtr="0" compatLnSpc="1">
            <a:prstTxWarp prst="textNoShape">
              <a:avLst/>
            </a:prstTxWarp>
          </a:bodyPr>
          <a:lstStyle>
            <a:lvl1pPr algn="r" defTabSz="1007436">
              <a:spcBef>
                <a:spcPct val="0"/>
              </a:spcBef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ea typeface="Lucida Sans Unicode" pitchFamily="34" charset="0"/>
              </a:defRPr>
            </a:lvl1pPr>
          </a:lstStyle>
          <a:p>
            <a:pPr>
              <a:defRPr/>
            </a:pPr>
            <a:fld id="{E173248A-4133-487C-97D4-E149519548A8}" type="slidenum">
              <a:rPr lang="fr-FR">
                <a:solidFill>
                  <a:srgbClr val="FFFFFF"/>
                </a:solidFill>
                <a:latin typeface="Tahoma"/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22398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893" r:id="rId1"/>
    <p:sldLayoutId id="2147484894" r:id="rId2"/>
    <p:sldLayoutId id="2147484895" r:id="rId3"/>
    <p:sldLayoutId id="2147484896" r:id="rId4"/>
    <p:sldLayoutId id="2147484897" r:id="rId5"/>
    <p:sldLayoutId id="2147484898" r:id="rId6"/>
    <p:sldLayoutId id="2147484899" r:id="rId7"/>
    <p:sldLayoutId id="2147484900" r:id="rId8"/>
    <p:sldLayoutId id="2147484901" r:id="rId9"/>
    <p:sldLayoutId id="2147484902" r:id="rId10"/>
    <p:sldLayoutId id="2147484903" r:id="rId11"/>
    <p:sldLayoutId id="2147484904" r:id="rId12"/>
  </p:sldLayoutIdLst>
  <p:timing>
    <p:tnLst>
      <p:par>
        <p:cTn id="1" dur="indefinite" restart="never" nodeType="tmRoot"/>
      </p:par>
    </p:tnLst>
  </p:timing>
  <p:txStyles>
    <p:titleStyle>
      <a:lvl1pPr algn="ctr" defTabSz="1007436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1007436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defTabSz="1007436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defTabSz="1007436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defTabSz="1007436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6915" algn="ctr" defTabSz="1007436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3831" algn="ctr" defTabSz="1007436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0746" algn="ctr" defTabSz="1007436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7662" algn="ctr" defTabSz="1007436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77591" indent="-377591" algn="l" defTabSz="1007436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18641" indent="-315721" algn="l" defTabSz="1007436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3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259691" indent="-252256" algn="l" defTabSz="1007436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762615" indent="-252256" algn="l" defTabSz="1007436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267126" indent="-252256" algn="l" defTabSz="1007436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724043" indent="-252256" algn="l" defTabSz="1007436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180959" indent="-252256" algn="l" defTabSz="1007436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637873" indent="-252256" algn="l" defTabSz="1007436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094791" indent="-252256" algn="l" defTabSz="1007436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38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5" algn="l" defTabSz="9138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1" algn="l" defTabSz="9138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6" algn="l" defTabSz="9138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62" algn="l" defTabSz="9138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8" algn="l" defTabSz="9138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4" algn="l" defTabSz="9138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9" algn="l" defTabSz="9138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25" algn="l" defTabSz="9138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031" y="1763925"/>
            <a:ext cx="9072563" cy="4989036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 fontAlgn="auto">
              <a:spcBef>
                <a:spcPts val="0"/>
              </a:spcBef>
              <a:spcAft>
                <a:spcPts val="0"/>
              </a:spcAft>
            </a:pPr>
            <a:fld id="{966B733D-29EA-4A72-90B4-E06E5661A96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07943" fontAlgn="auto">
                <a:spcBef>
                  <a:spcPts val="0"/>
                </a:spcBef>
                <a:spcAft>
                  <a:spcPts val="0"/>
                </a:spcAft>
              </a:pPr>
              <a:t>16/01/2018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 fontAlgn="auto">
              <a:spcBef>
                <a:spcPts val="0"/>
              </a:spcBef>
              <a:spcAft>
                <a:spcPts val="0"/>
              </a:spcAft>
            </a:pPr>
            <a:fld id="{C31C546A-8DC7-4F09-8348-AAB1F2FBE595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07943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959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6" r:id="rId1"/>
    <p:sldLayoutId id="2147484907" r:id="rId2"/>
    <p:sldLayoutId id="2147484908" r:id="rId3"/>
    <p:sldLayoutId id="2147484909" r:id="rId4"/>
    <p:sldLayoutId id="2147484910" r:id="rId5"/>
    <p:sldLayoutId id="2147484911" r:id="rId6"/>
    <p:sldLayoutId id="2147484912" r:id="rId7"/>
    <p:sldLayoutId id="2147484913" r:id="rId8"/>
    <p:sldLayoutId id="2147484914" r:id="rId9"/>
    <p:sldLayoutId id="2147484915" r:id="rId10"/>
    <p:sldLayoutId id="2147484916" r:id="rId11"/>
  </p:sldLayoutIdLst>
  <p:txStyles>
    <p:titleStyle>
      <a:lvl1pPr algn="ctr" defTabSz="1007943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26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32.xml"/><Relationship Id="rId3" Type="http://schemas.openxmlformats.org/officeDocument/2006/relationships/slide" Target="slide3.xml"/><Relationship Id="rId7" Type="http://schemas.openxmlformats.org/officeDocument/2006/relationships/slide" Target="slide16.xml"/><Relationship Id="rId12" Type="http://schemas.openxmlformats.org/officeDocument/2006/relationships/slide" Target="slide3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slide" Target="slide15.xml"/><Relationship Id="rId11" Type="http://schemas.openxmlformats.org/officeDocument/2006/relationships/slide" Target="slide28.xml"/><Relationship Id="rId5" Type="http://schemas.openxmlformats.org/officeDocument/2006/relationships/slide" Target="slide10.xml"/><Relationship Id="rId15" Type="http://schemas.openxmlformats.org/officeDocument/2006/relationships/slide" Target="slide34.xml"/><Relationship Id="rId10" Type="http://schemas.openxmlformats.org/officeDocument/2006/relationships/slide" Target="slide26.xml"/><Relationship Id="rId4" Type="http://schemas.openxmlformats.org/officeDocument/2006/relationships/slide" Target="slide5.xml"/><Relationship Id="rId9" Type="http://schemas.openxmlformats.org/officeDocument/2006/relationships/slide" Target="slide19.xml"/><Relationship Id="rId14" Type="http://schemas.openxmlformats.org/officeDocument/2006/relationships/slide" Target="slide3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Relationship Id="rId6" Type="http://schemas.openxmlformats.org/officeDocument/2006/relationships/hyperlink" Target="http://eduscol.education.fr/cid73382/l-orientation-du-lycee-a-l-enseignement-superieur.html" TargetMode="External"/><Relationship Id="rId5" Type="http://schemas.openxmlformats.org/officeDocument/2006/relationships/image" Target="../media/image13.png"/><Relationship Id="rId10" Type="http://schemas.openxmlformats.org/officeDocument/2006/relationships/image" Target="../media/image7.jpeg"/><Relationship Id="rId4" Type="http://schemas.openxmlformats.org/officeDocument/2006/relationships/image" Target="../media/image12.png"/><Relationship Id="rId9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un-mooc.fr/news/france-universite-numerique-propose-7-mooc-pour-ai/" TargetMode="External"/><Relationship Id="rId3" Type="http://schemas.openxmlformats.org/officeDocument/2006/relationships/hyperlink" Target="http://www.terminales2017-2018.fr/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aefe.fr/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18.png"/><Relationship Id="rId10" Type="http://schemas.openxmlformats.org/officeDocument/2006/relationships/slide" Target="slide2.xml"/><Relationship Id="rId4" Type="http://schemas.openxmlformats.org/officeDocument/2006/relationships/image" Target="../media/image17.png"/><Relationship Id="rId9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hyperlink" Target="http://www.aefe.fr/enseignement-superieur/parution-de-la-brochure-etudier-en-france-apres-le-baccalaureat-coeditee-par-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jpeg"/><Relationship Id="rId5" Type="http://schemas.openxmlformats.org/officeDocument/2006/relationships/slide" Target="slide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1.png"/><Relationship Id="rId7" Type="http://schemas.openxmlformats.org/officeDocument/2006/relationships/slide" Target="slide2.xml"/><Relationship Id="rId2" Type="http://schemas.openxmlformats.org/officeDocument/2006/relationships/hyperlink" Target="http://librairie.onisep.fr/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png"/><Relationship Id="rId5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s://youtu.be/JKHI90AdRrE" TargetMode="External"/><Relationship Id="rId7" Type="http://schemas.openxmlformats.org/officeDocument/2006/relationships/slide" Target="slide2.xml"/><Relationship Id="rId2" Type="http://schemas.openxmlformats.org/officeDocument/2006/relationships/hyperlink" Target="http://www.monorientationenligne.fr/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8"/>
          <p:cNvGrpSpPr>
            <a:grpSpLocks/>
          </p:cNvGrpSpPr>
          <p:nvPr/>
        </p:nvGrpSpPr>
        <p:grpSpPr bwMode="auto">
          <a:xfrm>
            <a:off x="7814247" y="600236"/>
            <a:ext cx="2059877" cy="1030705"/>
            <a:chOff x="4455" y="343"/>
            <a:chExt cx="1177" cy="589"/>
          </a:xfrm>
        </p:grpSpPr>
        <p:sp>
          <p:nvSpPr>
            <p:cNvPr id="14341" name="Ellipse 1"/>
            <p:cNvSpPr>
              <a:spLocks noChangeArrowheads="1"/>
            </p:cNvSpPr>
            <p:nvPr/>
          </p:nvSpPr>
          <p:spPr bwMode="auto">
            <a:xfrm rot="1322920">
              <a:off x="4455" y="343"/>
              <a:ext cx="1177" cy="589"/>
            </a:xfrm>
            <a:prstGeom prst="ellipse">
              <a:avLst/>
            </a:prstGeom>
            <a:gradFill rotWithShape="1">
              <a:gsLst>
                <a:gs pos="0">
                  <a:srgbClr val="770000"/>
                </a:gs>
                <a:gs pos="100000">
                  <a:srgbClr val="CE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945" tIns="41473" rIns="82945" bIns="41473"/>
            <a:lstStyle>
              <a:lvl1pPr defTabSz="827088" eaLnBrk="0" hangingPunct="0">
                <a:spcBef>
                  <a:spcPct val="20000"/>
                </a:spcBef>
                <a:defRPr sz="2500" b="1">
                  <a:solidFill>
                    <a:srgbClr val="505150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27088" eaLnBrk="0" hangingPunct="0">
                <a:spcBef>
                  <a:spcPct val="20000"/>
                </a:spcBef>
                <a:buChar char="/"/>
                <a:defRPr>
                  <a:solidFill>
                    <a:srgbClr val="0052A2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27088" eaLnBrk="0" hangingPunct="0">
                <a:spcBef>
                  <a:spcPct val="20000"/>
                </a:spcBef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27088" eaLnBrk="0" hangingPunct="0">
                <a:spcBef>
                  <a:spcPct val="20000"/>
                </a:spcBef>
                <a:buChar char="–"/>
                <a:defRPr sz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27088" eaLnBrk="0" hangingPunct="0">
                <a:spcBef>
                  <a:spcPct val="20000"/>
                </a:spcBef>
                <a:buChar char="»"/>
                <a:defRPr sz="11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270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1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270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1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270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1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270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1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fr-FR" altLang="fr-FR" sz="2000" b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4342" name="ZoneTexte 2"/>
            <p:cNvSpPr txBox="1">
              <a:spLocks noChangeArrowheads="1"/>
            </p:cNvSpPr>
            <p:nvPr/>
          </p:nvSpPr>
          <p:spPr bwMode="auto">
            <a:xfrm rot="1554076">
              <a:off x="4496" y="466"/>
              <a:ext cx="1112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45" tIns="41473" rIns="82945" bIns="41473">
              <a:spAutoFit/>
            </a:bodyPr>
            <a:lstStyle>
              <a:lvl1pPr eaLnBrk="0" hangingPunct="0">
                <a:spcBef>
                  <a:spcPct val="20000"/>
                </a:spcBef>
                <a:defRPr sz="2500" b="1">
                  <a:solidFill>
                    <a:srgbClr val="505150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/"/>
                <a:defRPr>
                  <a:solidFill>
                    <a:srgbClr val="0052A2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1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1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1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1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1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defTabSz="1006899" eaLnBrk="1" hangingPunct="1">
                <a:spcBef>
                  <a:spcPct val="0"/>
                </a:spcBef>
              </a:pPr>
              <a:r>
                <a:rPr lang="fr-FR" altLang="fr-FR" sz="2000" b="0">
                  <a:solidFill>
                    <a:srgbClr val="FFFFFF"/>
                  </a:solidFill>
                  <a:latin typeface="Tahoma" pitchFamily="34" charset="0"/>
                  <a:cs typeface="Arial" pitchFamily="34" charset="0"/>
                </a:rPr>
                <a:t>Spécial élèves du réseau</a:t>
              </a:r>
            </a:p>
          </p:txBody>
        </p:sp>
      </p:grpSp>
      <p:sp>
        <p:nvSpPr>
          <p:cNvPr id="14339" name="Text Box 14"/>
          <p:cNvSpPr txBox="1">
            <a:spLocks noChangeArrowheads="1"/>
          </p:cNvSpPr>
          <p:nvPr/>
        </p:nvSpPr>
        <p:spPr bwMode="auto">
          <a:xfrm>
            <a:off x="1149822" y="6969951"/>
            <a:ext cx="7775732" cy="46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15" tIns="45658" rIns="91315" bIns="45658">
            <a:spAutoFit/>
          </a:bodyPr>
          <a:lstStyle>
            <a:lvl1pPr defTabSz="912813" eaLnBrk="0" hangingPunct="0">
              <a:spcBef>
                <a:spcPct val="20000"/>
              </a:spcBef>
              <a:defRPr sz="2500" b="1">
                <a:solidFill>
                  <a:srgbClr val="50515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spcBef>
                <a:spcPct val="20000"/>
              </a:spcBef>
              <a:buChar char="/"/>
              <a:defRPr>
                <a:solidFill>
                  <a:srgbClr val="0052A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spcBef>
                <a:spcPct val="20000"/>
              </a:spcBef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1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 dirty="0">
                <a:solidFill>
                  <a:srgbClr val="333333"/>
                </a:solidFill>
                <a:cs typeface="Arial" pitchFamily="34" charset="0"/>
              </a:rPr>
              <a:t>Support de présentation pour les informations collectives à destination des élèves et des familles des établissements d’enseignement français à l’étranger – Janvier 2018 –  Réalisation SORES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20260" y="1954202"/>
            <a:ext cx="9139955" cy="232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1006899" hangingPunct="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45000"/>
              <a:defRPr/>
            </a:pPr>
            <a:r>
              <a:rPr lang="fr-FR" sz="5300" b="1" dirty="0">
                <a:solidFill>
                  <a:srgbClr val="00519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(En-têtes)"/>
                <a:cs typeface="Arial" pitchFamily="34" charset="0"/>
              </a:rPr>
              <a:t>Simulation d’un dossier de </a:t>
            </a:r>
            <a:br>
              <a:rPr lang="fr-FR" sz="5300" b="1" dirty="0">
                <a:solidFill>
                  <a:srgbClr val="00519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(En-têtes)"/>
                <a:cs typeface="Arial" pitchFamily="34" charset="0"/>
              </a:rPr>
            </a:br>
            <a:r>
              <a:rPr lang="fr-FR" sz="5300" b="1" dirty="0">
                <a:solidFill>
                  <a:srgbClr val="00519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(En-têtes)"/>
                <a:cs typeface="Arial" pitchFamily="34" charset="0"/>
              </a:rPr>
              <a:t>candidature</a:t>
            </a:r>
            <a:r>
              <a:rPr lang="fr-FR" sz="5300" dirty="0">
                <a:solidFill>
                  <a:srgbClr val="00519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(En-têtes)"/>
                <a:cs typeface="Arial" pitchFamily="34" charset="0"/>
              </a:rPr>
              <a:t> </a:t>
            </a:r>
            <a:r>
              <a:rPr lang="fr-FR" sz="5300" b="1" dirty="0">
                <a:solidFill>
                  <a:srgbClr val="00519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(En-têtes)"/>
                <a:cs typeface="Arial" pitchFamily="34" charset="0"/>
              </a:rPr>
              <a:t>et propositions </a:t>
            </a:r>
            <a:br>
              <a:rPr lang="fr-FR" sz="5300" b="1" dirty="0">
                <a:solidFill>
                  <a:srgbClr val="00519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(En-têtes)"/>
                <a:cs typeface="Arial" pitchFamily="34" charset="0"/>
              </a:rPr>
            </a:br>
            <a:r>
              <a:rPr lang="fr-FR" sz="5300" b="1" dirty="0">
                <a:solidFill>
                  <a:srgbClr val="00519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(En-têtes)"/>
                <a:cs typeface="Arial" pitchFamily="34" charset="0"/>
              </a:rPr>
              <a:t>d’admission</a:t>
            </a:r>
            <a:endParaRPr lang="fr-FR" dirty="0">
              <a:solidFill>
                <a:srgbClr val="00519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(En-têtes)"/>
              <a:cs typeface="Arial" charset="0"/>
            </a:endParaRPr>
          </a:p>
        </p:txBody>
      </p:sp>
      <p:pic>
        <p:nvPicPr>
          <p:cNvPr id="1026" name="Picture 2" descr="G:\AEFE\Services\SORES\14. SITE INTERNET\Boite à outils 2017-2018\3. Fiches thématiques\Images\Logo Parcours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576" y="5140552"/>
            <a:ext cx="6121880" cy="141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6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8" descr="G:\AEFE\Commun\Partage_des_services\S_Communication\Charte graphique AEFE 2015\Logo AEFE\logo_AEFE_RV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1357" y="287327"/>
            <a:ext cx="969560" cy="80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1"/>
          <p:cNvGrpSpPr>
            <a:grpSpLocks/>
          </p:cNvGrpSpPr>
          <p:nvPr/>
        </p:nvGrpSpPr>
        <p:grpSpPr bwMode="auto">
          <a:xfrm>
            <a:off x="5" y="1"/>
            <a:ext cx="3661788" cy="1001696"/>
            <a:chOff x="-2" y="2381"/>
            <a:chExt cx="5508625" cy="1208088"/>
          </a:xfrm>
          <a:solidFill>
            <a:srgbClr val="00549F"/>
          </a:solidFill>
        </p:grpSpPr>
        <p:sp>
          <p:nvSpPr>
            <p:cNvPr id="6" name="AutoShape 83"/>
            <p:cNvSpPr>
              <a:spLocks noChangeArrowheads="1"/>
            </p:cNvSpPr>
            <p:nvPr/>
          </p:nvSpPr>
          <p:spPr bwMode="auto">
            <a:xfrm>
              <a:off x="-2" y="2381"/>
              <a:ext cx="5508625" cy="1208088"/>
            </a:xfrm>
            <a:prstGeom prst="foldedCorner">
              <a:avLst>
                <a:gd name="adj" fmla="val 12500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/>
          </p:spPr>
          <p:txBody>
            <a:bodyPr wrap="none" lIns="82945" tIns="41473" rIns="82945" bIns="41473" anchor="ctr"/>
            <a:lstStyle/>
            <a:p>
              <a:pPr defTabSz="44930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7" name="Rectangle 76"/>
            <p:cNvSpPr>
              <a:spLocks noChangeArrowheads="1"/>
            </p:cNvSpPr>
            <p:nvPr/>
          </p:nvSpPr>
          <p:spPr bwMode="auto">
            <a:xfrm>
              <a:off x="314390" y="128290"/>
              <a:ext cx="5122725" cy="91347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449306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defRPr/>
              </a:pPr>
              <a:r>
                <a:rPr lang="fr-FR" sz="3200" b="1" i="1" dirty="0">
                  <a:solidFill>
                    <a:prstClr val="white"/>
                  </a:solidFill>
                  <a:cs typeface="Arial" charset="0"/>
                </a:rPr>
                <a:t>Simulation n°2</a:t>
              </a:r>
            </a:p>
            <a:p>
              <a:pPr defTabSz="449306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defRPr/>
              </a:pPr>
              <a:r>
                <a:rPr lang="fr-FR" i="1" dirty="0">
                  <a:solidFill>
                    <a:prstClr val="white"/>
                  </a:solidFill>
                  <a:cs typeface="Arial" charset="0"/>
                </a:rPr>
                <a:t>Tout « en attente »</a:t>
              </a: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60517" y="1354403"/>
            <a:ext cx="6726240" cy="441047"/>
          </a:xfrm>
          <a:prstGeom prst="rect">
            <a:avLst/>
          </a:prstGeom>
          <a:solidFill>
            <a:srgbClr val="0070C0"/>
          </a:solidFill>
        </p:spPr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sz="2200" dirty="0">
                <a:solidFill>
                  <a:prstClr val="white"/>
                </a:solidFill>
                <a:latin typeface="Calibri"/>
                <a:cs typeface="+mn-cs"/>
              </a:rPr>
              <a:t>Fin mai : les élèves reçoivent les réponses à leurs vœux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325858" y="2463703"/>
            <a:ext cx="1270141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325858" y="3073027"/>
            <a:ext cx="1270141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En attente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325858" y="3697791"/>
            <a:ext cx="1270141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En attente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325858" y="4332793"/>
            <a:ext cx="1270141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325867" y="4943476"/>
            <a:ext cx="1270141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En attente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325867" y="5602800"/>
            <a:ext cx="1270141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321512" y="6227561"/>
            <a:ext cx="1270141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En attente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325867" y="6862565"/>
            <a:ext cx="1270141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En attente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912354" y="2463703"/>
            <a:ext cx="3421118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ECE, lycée Henri IV, Paris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999351" y="3071709"/>
            <a:ext cx="3334120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ECE, lycée Ampère, Lyon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9132" y="4943476"/>
            <a:ext cx="4282380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ECE, lycée Janson de </a:t>
            </a:r>
            <a:r>
              <a:rPr lang="fr-FR" dirty="0" err="1" smtClean="0">
                <a:solidFill>
                  <a:prstClr val="white"/>
                </a:solidFill>
              </a:rPr>
              <a:t>Sailly</a:t>
            </a:r>
            <a:r>
              <a:rPr lang="fr-FR" dirty="0" smtClean="0">
                <a:solidFill>
                  <a:prstClr val="white"/>
                </a:solidFill>
              </a:rPr>
              <a:t>, Paris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36054" y="3699143"/>
            <a:ext cx="3897421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err="1">
                <a:solidFill>
                  <a:prstClr val="white"/>
                </a:solidFill>
              </a:rPr>
              <a:t>Bachelor</a:t>
            </a:r>
            <a:r>
              <a:rPr lang="fr-FR" dirty="0">
                <a:solidFill>
                  <a:prstClr val="white"/>
                </a:solidFill>
              </a:rPr>
              <a:t> EGC (Montauban, Tarbes)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753589" y="6227561"/>
            <a:ext cx="3579884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L1 STAPS, Académie de </a:t>
            </a:r>
            <a:r>
              <a:rPr lang="fr-FR" dirty="0" smtClean="0">
                <a:solidFill>
                  <a:prstClr val="white"/>
                </a:solidFill>
              </a:rPr>
              <a:t>Toulouse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845762" y="6862565"/>
            <a:ext cx="2487710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L1 Droit, Ile de France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1626808" y="4332793"/>
            <a:ext cx="2706663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DUT GEA, IUT de Sceaux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77283" y="5602800"/>
            <a:ext cx="4056188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DUT GEA, IUT Paul Sabatier, Toulouse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7024908" y="1095156"/>
            <a:ext cx="2778434" cy="932680"/>
          </a:xfrm>
          <a:prstGeom prst="rect">
            <a:avLst/>
          </a:prstGeom>
          <a:solidFill>
            <a:srgbClr val="51BAAA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L’élève est informé de sa position sur la liste d’attente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5600349" y="2463705"/>
            <a:ext cx="1270137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L.S. </a:t>
            </a:r>
            <a:r>
              <a:rPr lang="fr-FR" dirty="0">
                <a:solidFill>
                  <a:prstClr val="white"/>
                </a:solidFill>
              </a:rPr>
              <a:t>n</a:t>
            </a:r>
            <a:r>
              <a:rPr lang="fr-FR" dirty="0" smtClean="0">
                <a:solidFill>
                  <a:prstClr val="white"/>
                </a:solidFill>
              </a:rPr>
              <a:t>° 254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5600349" y="3073034"/>
            <a:ext cx="1270137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L.S. n° 128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600349" y="3697794"/>
            <a:ext cx="1270137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L.S. n° 234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5604631" y="4332800"/>
            <a:ext cx="1270137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L.S. n° 137</a:t>
            </a:r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04" y="131283"/>
            <a:ext cx="1244983" cy="99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ZoneTexte 41"/>
          <p:cNvSpPr txBox="1"/>
          <p:nvPr/>
        </p:nvSpPr>
        <p:spPr>
          <a:xfrm>
            <a:off x="5888376" y="366698"/>
            <a:ext cx="2168522" cy="3786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black"/>
                </a:solidFill>
              </a:rPr>
              <a:t>22 mai 2018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5604631" y="4943478"/>
            <a:ext cx="1270137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L.S. n° 281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5604631" y="5605482"/>
            <a:ext cx="1270137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L.S. n° 254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5608989" y="6227568"/>
            <a:ext cx="1270137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L.S. n° 453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5595999" y="6865246"/>
            <a:ext cx="1270137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L.S. n° 558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8040683" y="2192328"/>
            <a:ext cx="1921426" cy="1886787"/>
          </a:xfrm>
          <a:prstGeom prst="rect">
            <a:avLst/>
          </a:prstGeom>
          <a:solidFill>
            <a:srgbClr val="F28E65"/>
          </a:solidFill>
        </p:spPr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Il peut rester candidat sur les formations </a:t>
            </a:r>
          </a:p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« En attente »</a:t>
            </a:r>
          </a:p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Il </a:t>
            </a:r>
            <a:r>
              <a:rPr lang="fr-FR" sz="2200" b="1" dirty="0">
                <a:solidFill>
                  <a:srgbClr val="00549F"/>
                </a:solidFill>
                <a:latin typeface="Calibri"/>
                <a:cs typeface="+mn-cs"/>
              </a:rPr>
              <a:t>maintient</a:t>
            </a: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 ou </a:t>
            </a:r>
            <a:r>
              <a:rPr lang="fr-FR" sz="2200" b="1" dirty="0">
                <a:solidFill>
                  <a:srgbClr val="00549F"/>
                </a:solidFill>
                <a:latin typeface="Calibri"/>
                <a:cs typeface="+mn-cs"/>
              </a:rPr>
              <a:t>renonce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6879127" y="2463703"/>
            <a:ext cx="1270141" cy="378682"/>
          </a:xfrm>
          <a:prstGeom prst="rect">
            <a:avLst/>
          </a:prstGeom>
          <a:solidFill>
            <a:srgbClr val="51BAA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Maintient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6879127" y="3071709"/>
            <a:ext cx="1270141" cy="378682"/>
          </a:xfrm>
          <a:prstGeom prst="rect">
            <a:avLst/>
          </a:prstGeom>
          <a:solidFill>
            <a:srgbClr val="51BAA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Maintient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6866136" y="3699143"/>
            <a:ext cx="1270141" cy="378682"/>
          </a:xfrm>
          <a:prstGeom prst="rect">
            <a:avLst/>
          </a:prstGeom>
          <a:solidFill>
            <a:srgbClr val="51BAA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Maintient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6879127" y="4332793"/>
            <a:ext cx="1270141" cy="378682"/>
          </a:xfrm>
          <a:prstGeom prst="rect">
            <a:avLst/>
          </a:prstGeom>
          <a:solidFill>
            <a:srgbClr val="51BAA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Maintient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6879127" y="4943476"/>
            <a:ext cx="1270141" cy="378682"/>
          </a:xfrm>
          <a:prstGeom prst="rect">
            <a:avLst/>
          </a:prstGeom>
          <a:solidFill>
            <a:srgbClr val="51BAA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Maintient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6885597" y="5605480"/>
            <a:ext cx="1270141" cy="378682"/>
          </a:xfrm>
          <a:prstGeom prst="rect">
            <a:avLst/>
          </a:prstGeom>
          <a:solidFill>
            <a:srgbClr val="51BAA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Maintient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6879127" y="6227561"/>
            <a:ext cx="1270141" cy="378682"/>
          </a:xfrm>
          <a:prstGeom prst="rect">
            <a:avLst/>
          </a:prstGeom>
          <a:solidFill>
            <a:srgbClr val="51BAA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Maintient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6866136" y="6860521"/>
            <a:ext cx="1270141" cy="378682"/>
          </a:xfrm>
          <a:prstGeom prst="rect">
            <a:avLst/>
          </a:prstGeom>
          <a:solidFill>
            <a:srgbClr val="51BAA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Maintient</a:t>
            </a:r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56" name="Picture 3" descr="G:\AEFE\Services\SORES\14. SITE INTERNET\Boite à outils 2017-2018\3. Fiches thématiques\Images\accueil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851450"/>
            <a:ext cx="708125" cy="7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823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8" descr="G:\AEFE\Commun\Partage_des_services\S_Communication\Charte graphique AEFE 2015\Logo AEFE\logo_AEFE_RV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1357" y="287327"/>
            <a:ext cx="969560" cy="80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1"/>
          <p:cNvGrpSpPr>
            <a:grpSpLocks/>
          </p:cNvGrpSpPr>
          <p:nvPr/>
        </p:nvGrpSpPr>
        <p:grpSpPr bwMode="auto">
          <a:xfrm>
            <a:off x="5" y="1"/>
            <a:ext cx="3661788" cy="1001696"/>
            <a:chOff x="-2" y="2381"/>
            <a:chExt cx="5508625" cy="1208088"/>
          </a:xfrm>
          <a:solidFill>
            <a:srgbClr val="00549F"/>
          </a:solidFill>
        </p:grpSpPr>
        <p:sp>
          <p:nvSpPr>
            <p:cNvPr id="6" name="AutoShape 83"/>
            <p:cNvSpPr>
              <a:spLocks noChangeArrowheads="1"/>
            </p:cNvSpPr>
            <p:nvPr/>
          </p:nvSpPr>
          <p:spPr bwMode="auto">
            <a:xfrm>
              <a:off x="-2" y="2381"/>
              <a:ext cx="5508625" cy="1208088"/>
            </a:xfrm>
            <a:prstGeom prst="foldedCorner">
              <a:avLst>
                <a:gd name="adj" fmla="val 12500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/>
          </p:spPr>
          <p:txBody>
            <a:bodyPr wrap="none" lIns="82945" tIns="41473" rIns="82945" bIns="41473" anchor="ctr"/>
            <a:lstStyle/>
            <a:p>
              <a:pPr defTabSz="44930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7" name="Rectangle 76"/>
            <p:cNvSpPr>
              <a:spLocks noChangeArrowheads="1"/>
            </p:cNvSpPr>
            <p:nvPr/>
          </p:nvSpPr>
          <p:spPr bwMode="auto">
            <a:xfrm>
              <a:off x="314389" y="303208"/>
              <a:ext cx="5122725" cy="56363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449306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defRPr/>
              </a:pPr>
              <a:r>
                <a:rPr lang="fr-FR" sz="3200" b="1" i="1" dirty="0">
                  <a:solidFill>
                    <a:prstClr val="white"/>
                  </a:solidFill>
                  <a:cs typeface="Arial" charset="0"/>
                </a:rPr>
                <a:t>Simulation n°2</a:t>
              </a:r>
              <a:endParaRPr lang="fr-FR" i="1" dirty="0">
                <a:solidFill>
                  <a:prstClr val="white"/>
                </a:solidFill>
                <a:cs typeface="Arial" charset="0"/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457436" y="1256395"/>
            <a:ext cx="5217947" cy="441047"/>
          </a:xfrm>
          <a:prstGeom prst="rect">
            <a:avLst/>
          </a:prstGeom>
          <a:solidFill>
            <a:srgbClr val="0070C0"/>
          </a:solidFill>
        </p:spPr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sz="2200" dirty="0">
                <a:solidFill>
                  <a:prstClr val="white"/>
                </a:solidFill>
                <a:latin typeface="Calibri"/>
                <a:cs typeface="+mn-cs"/>
              </a:rPr>
              <a:t>L’élève se reconnecte une semaine plus tard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484630" y="2463703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484630" y="3073027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En attente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484630" y="3697791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En attente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484630" y="4332793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484630" y="4943476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En attente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484630" y="5602800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480281" y="6227561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En attente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484630" y="6862565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En attente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071121" y="2463703"/>
            <a:ext cx="3421118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ECE, lycée Henri IV, Paris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158119" y="3071709"/>
            <a:ext cx="3334120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ECE, lycée Ampère, Lyon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97900" y="4943476"/>
            <a:ext cx="4282380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ECE, lycée Janson de </a:t>
            </a:r>
            <a:r>
              <a:rPr lang="fr-FR" dirty="0" err="1" smtClean="0">
                <a:solidFill>
                  <a:prstClr val="white"/>
                </a:solidFill>
              </a:rPr>
              <a:t>Sailly</a:t>
            </a:r>
            <a:r>
              <a:rPr lang="fr-FR" dirty="0" smtClean="0">
                <a:solidFill>
                  <a:prstClr val="white"/>
                </a:solidFill>
              </a:rPr>
              <a:t>, Paris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94818" y="3699143"/>
            <a:ext cx="3897421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err="1">
                <a:solidFill>
                  <a:prstClr val="white"/>
                </a:solidFill>
              </a:rPr>
              <a:t>Bachelor</a:t>
            </a:r>
            <a:r>
              <a:rPr lang="fr-FR" dirty="0">
                <a:solidFill>
                  <a:prstClr val="white"/>
                </a:solidFill>
              </a:rPr>
              <a:t> EGC (Montauban, Tarbes)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912360" y="6227561"/>
            <a:ext cx="3579884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L1 STAPS, Académie de </a:t>
            </a:r>
            <a:r>
              <a:rPr lang="fr-FR" dirty="0" smtClean="0">
                <a:solidFill>
                  <a:prstClr val="white"/>
                </a:solidFill>
              </a:rPr>
              <a:t>Toulouse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004529" y="6862565"/>
            <a:ext cx="2487710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L1 Droit, Ile de France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1785576" y="4332793"/>
            <a:ext cx="2706663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DUT GEA, IUT de Sceaux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436051" y="5602800"/>
            <a:ext cx="4056188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DUT GEA, IUT Paul Sabatier, Toulouse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5913541" y="2463703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L.S. </a:t>
            </a:r>
            <a:r>
              <a:rPr lang="fr-FR" dirty="0">
                <a:solidFill>
                  <a:prstClr val="white"/>
                </a:solidFill>
              </a:rPr>
              <a:t>n</a:t>
            </a:r>
            <a:r>
              <a:rPr lang="fr-FR" dirty="0" smtClean="0">
                <a:solidFill>
                  <a:prstClr val="white"/>
                </a:solidFill>
              </a:rPr>
              <a:t>° 224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5913541" y="3073027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L.S. n° </a:t>
            </a:r>
            <a:r>
              <a:rPr lang="fr-FR" dirty="0">
                <a:solidFill>
                  <a:prstClr val="white"/>
                </a:solidFill>
              </a:rPr>
              <a:t>9</a:t>
            </a:r>
            <a:r>
              <a:rPr lang="fr-FR" dirty="0" smtClean="0">
                <a:solidFill>
                  <a:prstClr val="white"/>
                </a:solidFill>
              </a:rPr>
              <a:t>8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913541" y="3697791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L.S. n° 124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5917825" y="4332793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L.S. n° </a:t>
            </a:r>
            <a:r>
              <a:rPr lang="fr-FR" dirty="0">
                <a:solidFill>
                  <a:prstClr val="white"/>
                </a:solidFill>
              </a:rPr>
              <a:t>8</a:t>
            </a:r>
            <a:r>
              <a:rPr lang="fr-FR" dirty="0" smtClean="0">
                <a:solidFill>
                  <a:prstClr val="white"/>
                </a:solidFill>
              </a:rPr>
              <a:t>7</a:t>
            </a:r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04" y="131283"/>
            <a:ext cx="1244983" cy="99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ZoneTexte 41"/>
          <p:cNvSpPr txBox="1"/>
          <p:nvPr/>
        </p:nvSpPr>
        <p:spPr>
          <a:xfrm>
            <a:off x="5888376" y="366698"/>
            <a:ext cx="2168522" cy="3786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black"/>
                </a:solidFill>
              </a:rPr>
              <a:t>29 mai 2018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5917825" y="4943476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L.S. n° 180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5917825" y="5605480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L.S. n° 159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5922183" y="6227561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L.S. n° 236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5909193" y="6865245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L.S. n° 339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6389838" y="1253906"/>
            <a:ext cx="3498410" cy="655681"/>
          </a:xfrm>
          <a:prstGeom prst="rect">
            <a:avLst/>
          </a:prstGeom>
          <a:solidFill>
            <a:srgbClr val="51BAAA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L’élève est informé de </a:t>
            </a:r>
            <a:r>
              <a:rPr lang="fr-FR" dirty="0">
                <a:solidFill>
                  <a:prstClr val="white"/>
                </a:solidFill>
              </a:rPr>
              <a:t>l’évolution de sa position sur la liste </a:t>
            </a:r>
            <a:r>
              <a:rPr lang="fr-FR" dirty="0" smtClean="0">
                <a:solidFill>
                  <a:prstClr val="white"/>
                </a:solidFill>
              </a:rPr>
              <a:t>d’attente</a:t>
            </a:r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36" name="Picture 3" descr="G:\AEFE\Services\SORES\14. SITE INTERNET\Boite à outils 2017-2018\3. Fiches thématiques\Images\accueil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851450"/>
            <a:ext cx="708125" cy="7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513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8" descr="G:\AEFE\Commun\Partage_des_services\S_Communication\Charte graphique AEFE 2015\Logo AEFE\logo_AEFE_RV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1357" y="287327"/>
            <a:ext cx="969560" cy="80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1"/>
          <p:cNvGrpSpPr>
            <a:grpSpLocks/>
          </p:cNvGrpSpPr>
          <p:nvPr/>
        </p:nvGrpSpPr>
        <p:grpSpPr bwMode="auto">
          <a:xfrm>
            <a:off x="5" y="1"/>
            <a:ext cx="3661788" cy="1001696"/>
            <a:chOff x="-2" y="2381"/>
            <a:chExt cx="5508625" cy="1208088"/>
          </a:xfrm>
          <a:solidFill>
            <a:srgbClr val="00549F"/>
          </a:solidFill>
        </p:grpSpPr>
        <p:sp>
          <p:nvSpPr>
            <p:cNvPr id="6" name="AutoShape 83"/>
            <p:cNvSpPr>
              <a:spLocks noChangeArrowheads="1"/>
            </p:cNvSpPr>
            <p:nvPr/>
          </p:nvSpPr>
          <p:spPr bwMode="auto">
            <a:xfrm>
              <a:off x="-2" y="2381"/>
              <a:ext cx="5508625" cy="1208088"/>
            </a:xfrm>
            <a:prstGeom prst="foldedCorner">
              <a:avLst>
                <a:gd name="adj" fmla="val 12500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/>
          </p:spPr>
          <p:txBody>
            <a:bodyPr wrap="none" lIns="82945" tIns="41473" rIns="82945" bIns="41473" anchor="ctr"/>
            <a:lstStyle/>
            <a:p>
              <a:pPr defTabSz="44930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7" name="Rectangle 76"/>
            <p:cNvSpPr>
              <a:spLocks noChangeArrowheads="1"/>
            </p:cNvSpPr>
            <p:nvPr/>
          </p:nvSpPr>
          <p:spPr bwMode="auto">
            <a:xfrm>
              <a:off x="314389" y="303208"/>
              <a:ext cx="5122725" cy="56363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449306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defRPr/>
              </a:pPr>
              <a:r>
                <a:rPr lang="fr-FR" sz="3200" b="1" i="1" dirty="0">
                  <a:solidFill>
                    <a:prstClr val="white"/>
                  </a:solidFill>
                  <a:cs typeface="Arial" charset="0"/>
                </a:rPr>
                <a:t>Simulation n°2</a:t>
              </a:r>
              <a:endParaRPr lang="fr-FR" i="1" dirty="0">
                <a:solidFill>
                  <a:prstClr val="white"/>
                </a:solidFill>
                <a:cs typeface="Arial" charset="0"/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457436" y="1256395"/>
            <a:ext cx="5430941" cy="441047"/>
          </a:xfrm>
          <a:prstGeom prst="rect">
            <a:avLst/>
          </a:prstGeom>
          <a:solidFill>
            <a:srgbClr val="0070C0"/>
          </a:solidFill>
        </p:spPr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sz="2200" dirty="0">
                <a:solidFill>
                  <a:prstClr val="white"/>
                </a:solidFill>
                <a:latin typeface="Calibri"/>
                <a:cs typeface="+mn-cs"/>
              </a:rPr>
              <a:t>L’élève se reconnecte encore un peu plus tard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881548" y="2304952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881548" y="2914277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En attente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881548" y="3539041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En attente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881548" y="4174042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881549" y="4784725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En attente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881549" y="5444049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877199" y="6068811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En attente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881549" y="6703814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En attente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468040" y="2304952"/>
            <a:ext cx="3421118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ECE, lycée Henri IV, Paris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555038" y="2912957"/>
            <a:ext cx="3334120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ECE, lycée Ampère, Lyon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94819" y="4784725"/>
            <a:ext cx="4282380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ECE, lycée Janson de </a:t>
            </a:r>
            <a:r>
              <a:rPr lang="fr-FR" dirty="0" err="1" smtClean="0">
                <a:solidFill>
                  <a:prstClr val="white"/>
                </a:solidFill>
              </a:rPr>
              <a:t>Sailly</a:t>
            </a:r>
            <a:r>
              <a:rPr lang="fr-FR" dirty="0" smtClean="0">
                <a:solidFill>
                  <a:prstClr val="white"/>
                </a:solidFill>
              </a:rPr>
              <a:t>, Paris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991737" y="3540392"/>
            <a:ext cx="3897421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err="1">
                <a:solidFill>
                  <a:prstClr val="white"/>
                </a:solidFill>
              </a:rPr>
              <a:t>Bachelor</a:t>
            </a:r>
            <a:r>
              <a:rPr lang="fr-FR" dirty="0">
                <a:solidFill>
                  <a:prstClr val="white"/>
                </a:solidFill>
              </a:rPr>
              <a:t> EGC (Montauban, Tarbes)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1309278" y="6068811"/>
            <a:ext cx="3579884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L1 STAPS, Académie de </a:t>
            </a:r>
            <a:r>
              <a:rPr lang="fr-FR" dirty="0" smtClean="0">
                <a:solidFill>
                  <a:prstClr val="white"/>
                </a:solidFill>
              </a:rPr>
              <a:t>Toulouse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401448" y="6703814"/>
            <a:ext cx="2487710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L1 Droit, Ile de France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2182495" y="4174042"/>
            <a:ext cx="2706663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DUT GEA, IUT de Sceaux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832970" y="5444049"/>
            <a:ext cx="4056188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DUT GEA, IUT Paul Sabatier, Toulouse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6389838" y="1001698"/>
            <a:ext cx="3498410" cy="655681"/>
          </a:xfrm>
          <a:prstGeom prst="rect">
            <a:avLst/>
          </a:prstGeom>
          <a:solidFill>
            <a:srgbClr val="51BAAA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L’élève est informé de </a:t>
            </a:r>
            <a:r>
              <a:rPr lang="fr-FR" dirty="0">
                <a:solidFill>
                  <a:prstClr val="white"/>
                </a:solidFill>
              </a:rPr>
              <a:t>l’évolution de sa position sur la liste </a:t>
            </a:r>
            <a:r>
              <a:rPr lang="fr-FR" dirty="0" smtClean="0">
                <a:solidFill>
                  <a:prstClr val="white"/>
                </a:solidFill>
              </a:rPr>
              <a:t>d’attente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6310459" y="2304952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L.S. </a:t>
            </a:r>
            <a:r>
              <a:rPr lang="fr-FR" dirty="0">
                <a:solidFill>
                  <a:prstClr val="white"/>
                </a:solidFill>
              </a:rPr>
              <a:t>n</a:t>
            </a:r>
            <a:r>
              <a:rPr lang="fr-FR" dirty="0" smtClean="0">
                <a:solidFill>
                  <a:prstClr val="white"/>
                </a:solidFill>
              </a:rPr>
              <a:t>° 193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6310459" y="2914277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L.S. n° 9</a:t>
            </a:r>
            <a:r>
              <a:rPr lang="fr-FR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6310459" y="3539041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L.S. n° 83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6314743" y="4174042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L.S. n° 8</a:t>
            </a:r>
            <a:r>
              <a:rPr lang="fr-FR" dirty="0">
                <a:solidFill>
                  <a:prstClr val="white"/>
                </a:solidFill>
              </a:rPr>
              <a:t>4</a:t>
            </a: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04" y="131283"/>
            <a:ext cx="1244983" cy="99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ZoneTexte 41"/>
          <p:cNvSpPr txBox="1"/>
          <p:nvPr/>
        </p:nvSpPr>
        <p:spPr>
          <a:xfrm>
            <a:off x="5888376" y="366698"/>
            <a:ext cx="2168522" cy="3786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black"/>
                </a:solidFill>
              </a:rPr>
              <a:t>8</a:t>
            </a:r>
            <a:r>
              <a:rPr lang="fr-FR" dirty="0" smtClean="0">
                <a:solidFill>
                  <a:prstClr val="black"/>
                </a:solidFill>
              </a:rPr>
              <a:t> juin 2018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6314743" y="4784725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L.S. n° 156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6314743" y="5446729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L.S. n° 123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6319101" y="6068811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L.S. n° 187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6306111" y="6706494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L.S. n° 279</a:t>
            </a:r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47" name="Picture 3" descr="G:\AEFE\Services\SORES\14. SITE INTERNET\Boite à outils 2017-2018\3. Fiches thématiques\Images\accueil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851450"/>
            <a:ext cx="708125" cy="7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042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8" descr="G:\AEFE\Commun\Partage_des_services\S_Communication\Charte graphique AEFE 2015\Logo AEFE\logo_AEFE_RV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1357" y="287327"/>
            <a:ext cx="969560" cy="80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1"/>
          <p:cNvGrpSpPr>
            <a:grpSpLocks/>
          </p:cNvGrpSpPr>
          <p:nvPr/>
        </p:nvGrpSpPr>
        <p:grpSpPr bwMode="auto">
          <a:xfrm>
            <a:off x="5" y="1"/>
            <a:ext cx="3661788" cy="1001696"/>
            <a:chOff x="-2" y="2381"/>
            <a:chExt cx="5508625" cy="1208088"/>
          </a:xfrm>
          <a:solidFill>
            <a:srgbClr val="00549F"/>
          </a:solidFill>
        </p:grpSpPr>
        <p:sp>
          <p:nvSpPr>
            <p:cNvPr id="6" name="AutoShape 83"/>
            <p:cNvSpPr>
              <a:spLocks noChangeArrowheads="1"/>
            </p:cNvSpPr>
            <p:nvPr/>
          </p:nvSpPr>
          <p:spPr bwMode="auto">
            <a:xfrm>
              <a:off x="-2" y="2381"/>
              <a:ext cx="5508625" cy="1208088"/>
            </a:xfrm>
            <a:prstGeom prst="foldedCorner">
              <a:avLst>
                <a:gd name="adj" fmla="val 12500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/>
          </p:spPr>
          <p:txBody>
            <a:bodyPr wrap="none" lIns="82945" tIns="41473" rIns="82945" bIns="41473" anchor="ctr"/>
            <a:lstStyle/>
            <a:p>
              <a:pPr defTabSz="44930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7" name="Rectangle 76"/>
            <p:cNvSpPr>
              <a:spLocks noChangeArrowheads="1"/>
            </p:cNvSpPr>
            <p:nvPr/>
          </p:nvSpPr>
          <p:spPr bwMode="auto">
            <a:xfrm>
              <a:off x="314389" y="303208"/>
              <a:ext cx="5122725" cy="56363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449306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defRPr/>
              </a:pPr>
              <a:r>
                <a:rPr lang="fr-FR" sz="3200" b="1" i="1" dirty="0">
                  <a:solidFill>
                    <a:prstClr val="white"/>
                  </a:solidFill>
                  <a:cs typeface="Arial" charset="0"/>
                </a:rPr>
                <a:t>Simulation n°2</a:t>
              </a:r>
              <a:endParaRPr lang="fr-FR" i="1" dirty="0">
                <a:solidFill>
                  <a:prstClr val="white"/>
                </a:solidFill>
                <a:cs typeface="Arial" charset="0"/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277283" y="1094516"/>
            <a:ext cx="5430941" cy="780313"/>
          </a:xfrm>
          <a:prstGeom prst="rect">
            <a:avLst/>
          </a:prstGeom>
          <a:solidFill>
            <a:srgbClr val="0070C0"/>
          </a:solidFill>
        </p:spPr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sz="2200" dirty="0">
                <a:solidFill>
                  <a:prstClr val="white"/>
                </a:solidFill>
                <a:latin typeface="Calibri"/>
                <a:cs typeface="+mn-cs"/>
              </a:rPr>
              <a:t>Mi juin : la procédure est suspendue pendant les épreuves écrites du baccalauréat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881548" y="2069502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881548" y="2678826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En attente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881548" y="3303590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En attente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881548" y="3938592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881549" y="4549275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En attente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881549" y="5208599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877199" y="5833360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En attente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881549" y="6468364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En attente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468040" y="2069502"/>
            <a:ext cx="3421118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ECE, lycée Henri IV, Paris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555038" y="2677508"/>
            <a:ext cx="3334120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ECE, lycée Ampère, Lyon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94819" y="4549275"/>
            <a:ext cx="4282380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ECE, lycée Janson de </a:t>
            </a:r>
            <a:r>
              <a:rPr lang="fr-FR" dirty="0" err="1" smtClean="0">
                <a:solidFill>
                  <a:prstClr val="white"/>
                </a:solidFill>
              </a:rPr>
              <a:t>Sailly</a:t>
            </a:r>
            <a:r>
              <a:rPr lang="fr-FR" dirty="0" smtClean="0">
                <a:solidFill>
                  <a:prstClr val="white"/>
                </a:solidFill>
              </a:rPr>
              <a:t>, Paris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991737" y="3304942"/>
            <a:ext cx="3897421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err="1">
                <a:solidFill>
                  <a:prstClr val="white"/>
                </a:solidFill>
              </a:rPr>
              <a:t>Bachelor</a:t>
            </a:r>
            <a:r>
              <a:rPr lang="fr-FR" dirty="0">
                <a:solidFill>
                  <a:prstClr val="white"/>
                </a:solidFill>
              </a:rPr>
              <a:t> EGC (Montauban, Tarbes)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1309278" y="5833360"/>
            <a:ext cx="3579884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L1 STAPS, Académie de </a:t>
            </a:r>
            <a:r>
              <a:rPr lang="fr-FR" dirty="0" smtClean="0">
                <a:solidFill>
                  <a:prstClr val="white"/>
                </a:solidFill>
              </a:rPr>
              <a:t>Toulouse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401448" y="6468364"/>
            <a:ext cx="2487710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L1 Droit, Ile de France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2182495" y="3938592"/>
            <a:ext cx="2706663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DUT GEA, IUT de Sceaux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832970" y="5208599"/>
            <a:ext cx="4056188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DUT GEA, IUT Paul Sabatier, Toulouse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7966821" y="1262259"/>
            <a:ext cx="1921426" cy="1486678"/>
          </a:xfrm>
          <a:prstGeom prst="rect">
            <a:avLst/>
          </a:prstGeom>
          <a:solidFill>
            <a:srgbClr val="51BAAA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L’élève ne reçoit plus de propositions pendant cette période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6310459" y="2069502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L.S. </a:t>
            </a:r>
            <a:r>
              <a:rPr lang="fr-FR" dirty="0">
                <a:solidFill>
                  <a:prstClr val="white"/>
                </a:solidFill>
              </a:rPr>
              <a:t>n</a:t>
            </a:r>
            <a:r>
              <a:rPr lang="fr-FR" dirty="0" smtClean="0">
                <a:solidFill>
                  <a:prstClr val="white"/>
                </a:solidFill>
              </a:rPr>
              <a:t>° 193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6310459" y="2678826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L.S. n° 9</a:t>
            </a:r>
            <a:r>
              <a:rPr lang="fr-FR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6310459" y="3303590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L.S. n° 83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6314743" y="3938592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L.S. n° 8</a:t>
            </a:r>
            <a:r>
              <a:rPr lang="fr-FR" dirty="0">
                <a:solidFill>
                  <a:prstClr val="white"/>
                </a:solidFill>
              </a:rPr>
              <a:t>4</a:t>
            </a: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04" y="35421"/>
            <a:ext cx="1244983" cy="99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ZoneTexte 41"/>
          <p:cNvSpPr txBox="1"/>
          <p:nvPr/>
        </p:nvSpPr>
        <p:spPr>
          <a:xfrm>
            <a:off x="5888376" y="366698"/>
            <a:ext cx="2168522" cy="3786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black"/>
                </a:solidFill>
              </a:rPr>
              <a:t>mi juin 2018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6314743" y="4549275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L.S. n° 156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6314743" y="5211279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L.S. n° 123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6319101" y="5833360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L.S. n° 187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6306111" y="6471044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L.S. n° 279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7977514" y="3059757"/>
            <a:ext cx="1921426" cy="2594674"/>
          </a:xfrm>
          <a:prstGeom prst="rect">
            <a:avLst/>
          </a:prstGeom>
          <a:solidFill>
            <a:srgbClr val="F28E6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L’élève peut continuer de répondre aux propositions déjà reçues</a:t>
            </a:r>
          </a:p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endParaRPr lang="fr-FR" dirty="0" smtClean="0">
              <a:solidFill>
                <a:prstClr val="white"/>
              </a:solidFill>
            </a:endParaRPr>
          </a:p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Ce qui n’est pas le cas dans cet exemple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7966821" y="5882526"/>
            <a:ext cx="1921426" cy="1209679"/>
          </a:xfrm>
          <a:prstGeom prst="rect">
            <a:avLst/>
          </a:prstGeom>
          <a:solidFill>
            <a:srgbClr val="26338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Il peut également renoncer à un vœu pour lequel il est en attente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4889162" y="3298868"/>
            <a:ext cx="1428909" cy="378682"/>
          </a:xfrm>
          <a:prstGeom prst="rect">
            <a:avLst/>
          </a:prstGeom>
          <a:solidFill>
            <a:srgbClr val="51BAA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Renonce</a:t>
            </a:r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50" name="Picture 3" descr="G:\AEFE\Services\SORES\14. SITE INTERNET\Boite à outils 2017-2018\3. Fiches thématiques\Images\accueil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851450"/>
            <a:ext cx="708125" cy="7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656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1" grpId="1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9" grpId="1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4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8" descr="G:\AEFE\Commun\Partage_des_services\S_Communication\Charte graphique AEFE 2015\Logo AEFE\logo_AEFE_RV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1357" y="287327"/>
            <a:ext cx="969560" cy="80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1"/>
          <p:cNvGrpSpPr>
            <a:grpSpLocks/>
          </p:cNvGrpSpPr>
          <p:nvPr/>
        </p:nvGrpSpPr>
        <p:grpSpPr bwMode="auto">
          <a:xfrm>
            <a:off x="5" y="1"/>
            <a:ext cx="3661788" cy="1001696"/>
            <a:chOff x="-2" y="2381"/>
            <a:chExt cx="5508625" cy="1208088"/>
          </a:xfrm>
          <a:solidFill>
            <a:srgbClr val="00549F"/>
          </a:solidFill>
        </p:grpSpPr>
        <p:sp>
          <p:nvSpPr>
            <p:cNvPr id="6" name="AutoShape 83"/>
            <p:cNvSpPr>
              <a:spLocks noChangeArrowheads="1"/>
            </p:cNvSpPr>
            <p:nvPr/>
          </p:nvSpPr>
          <p:spPr bwMode="auto">
            <a:xfrm>
              <a:off x="-2" y="2381"/>
              <a:ext cx="5508625" cy="1208088"/>
            </a:xfrm>
            <a:prstGeom prst="foldedCorner">
              <a:avLst>
                <a:gd name="adj" fmla="val 12500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/>
          </p:spPr>
          <p:txBody>
            <a:bodyPr wrap="none" lIns="82945" tIns="41473" rIns="82945" bIns="41473" anchor="ctr"/>
            <a:lstStyle/>
            <a:p>
              <a:pPr defTabSz="44930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7" name="Rectangle 76"/>
            <p:cNvSpPr>
              <a:spLocks noChangeArrowheads="1"/>
            </p:cNvSpPr>
            <p:nvPr/>
          </p:nvSpPr>
          <p:spPr bwMode="auto">
            <a:xfrm>
              <a:off x="314389" y="303208"/>
              <a:ext cx="5122725" cy="56363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449306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defRPr/>
              </a:pPr>
              <a:r>
                <a:rPr lang="fr-FR" sz="3200" b="1" i="1" dirty="0">
                  <a:solidFill>
                    <a:prstClr val="white"/>
                  </a:solidFill>
                  <a:cs typeface="Arial" charset="0"/>
                </a:rPr>
                <a:t>Simulation n°2</a:t>
              </a:r>
              <a:endParaRPr lang="fr-FR" i="1" dirty="0">
                <a:solidFill>
                  <a:prstClr val="white"/>
                </a:solidFill>
                <a:cs typeface="Arial" charset="0"/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277283" y="1173888"/>
            <a:ext cx="9208523" cy="780313"/>
          </a:xfrm>
          <a:prstGeom prst="rect">
            <a:avLst/>
          </a:prstGeom>
          <a:solidFill>
            <a:srgbClr val="0070C0"/>
          </a:solidFill>
        </p:spPr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sz="2200" dirty="0">
                <a:solidFill>
                  <a:prstClr val="white"/>
                </a:solidFill>
                <a:latin typeface="Calibri"/>
                <a:cs typeface="+mn-cs"/>
              </a:rPr>
              <a:t>Fin juin, dès la fin des épreuves écrites du baccalauréat : ouverture d’une procédure complémentaire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484630" y="2069502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484630" y="2557019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En attente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473824" y="3059757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480346" y="3563813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En attente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488988" y="4067869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480281" y="4571925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En attente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497620" y="5075981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En attente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071121" y="2069502"/>
            <a:ext cx="3421118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ECE, lycée Henri IV, Paris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158119" y="2555701"/>
            <a:ext cx="3334120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ECE, lycée Ampère, Lyon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93613" y="3563813"/>
            <a:ext cx="4282380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ECE, lycée Janson de </a:t>
            </a:r>
            <a:r>
              <a:rPr lang="fr-FR" dirty="0" err="1" smtClean="0">
                <a:solidFill>
                  <a:prstClr val="white"/>
                </a:solidFill>
              </a:rPr>
              <a:t>Sailly</a:t>
            </a:r>
            <a:r>
              <a:rPr lang="fr-FR" dirty="0" smtClean="0">
                <a:solidFill>
                  <a:prstClr val="white"/>
                </a:solidFill>
              </a:rPr>
              <a:t>, Paris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912360" y="4571925"/>
            <a:ext cx="3579884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L1 STAPS, Académie de </a:t>
            </a:r>
            <a:r>
              <a:rPr lang="fr-FR" dirty="0" smtClean="0">
                <a:solidFill>
                  <a:prstClr val="white"/>
                </a:solidFill>
              </a:rPr>
              <a:t>Toulouse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017519" y="5075981"/>
            <a:ext cx="2487710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L1 Droit, Ile de France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1774773" y="3059757"/>
            <a:ext cx="2706663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DUT GEA, IUT de Sceaux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440409" y="4067869"/>
            <a:ext cx="4056188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DUT GEA, IUT Paul Sabatier, Toulouse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5913541" y="2069502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L.S. </a:t>
            </a:r>
            <a:r>
              <a:rPr lang="fr-FR" dirty="0">
                <a:solidFill>
                  <a:prstClr val="white"/>
                </a:solidFill>
              </a:rPr>
              <a:t>n</a:t>
            </a:r>
            <a:r>
              <a:rPr lang="fr-FR" dirty="0" smtClean="0">
                <a:solidFill>
                  <a:prstClr val="white"/>
                </a:solidFill>
              </a:rPr>
              <a:t>° 173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5913541" y="2557019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L.S. n° 83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5907019" y="3059757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L.S. n° 83</a:t>
            </a:r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04" y="131283"/>
            <a:ext cx="1244983" cy="99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ZoneTexte 41"/>
          <p:cNvSpPr txBox="1"/>
          <p:nvPr/>
        </p:nvSpPr>
        <p:spPr>
          <a:xfrm>
            <a:off x="5888376" y="366698"/>
            <a:ext cx="2168522" cy="3786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black"/>
                </a:solidFill>
              </a:rPr>
              <a:t>26 juin 2018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5913534" y="3563813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L.S. n° 145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5922183" y="4070547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L.S. n° 112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5922183" y="4571925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L.S. n° 166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5922183" y="5078661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L.S. n° 259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973091" y="6516141"/>
            <a:ext cx="3532149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L1 </a:t>
            </a:r>
            <a:r>
              <a:rPr lang="fr-FR" dirty="0" smtClean="0">
                <a:solidFill>
                  <a:prstClr val="white"/>
                </a:solidFill>
              </a:rPr>
              <a:t>Droit, Montauban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515437" y="5796061"/>
            <a:ext cx="9208523" cy="37868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Procédure complémentaire : sur les formations qui ont encore des places vacantes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4506390" y="6516141"/>
            <a:ext cx="5058800" cy="37868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Candidature procédure complémentaire</a:t>
            </a:r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36" name="Picture 3" descr="G:\AEFE\Services\SORES\14. SITE INTERNET\Boite à outils 2017-2018\3. Fiches thématiques\Images\accueil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851450"/>
            <a:ext cx="708125" cy="7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167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8" descr="G:\AEFE\Commun\Partage_des_services\S_Communication\Charte graphique AEFE 2015\Logo AEFE\logo_AEFE_RV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1357" y="287327"/>
            <a:ext cx="969560" cy="80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1"/>
          <p:cNvGrpSpPr>
            <a:grpSpLocks/>
          </p:cNvGrpSpPr>
          <p:nvPr/>
        </p:nvGrpSpPr>
        <p:grpSpPr bwMode="auto">
          <a:xfrm>
            <a:off x="5" y="1"/>
            <a:ext cx="3661788" cy="1001696"/>
            <a:chOff x="-2" y="2381"/>
            <a:chExt cx="5508625" cy="1208088"/>
          </a:xfrm>
          <a:solidFill>
            <a:srgbClr val="00549F"/>
          </a:solidFill>
        </p:grpSpPr>
        <p:sp>
          <p:nvSpPr>
            <p:cNvPr id="6" name="AutoShape 83"/>
            <p:cNvSpPr>
              <a:spLocks noChangeArrowheads="1"/>
            </p:cNvSpPr>
            <p:nvPr/>
          </p:nvSpPr>
          <p:spPr bwMode="auto">
            <a:xfrm>
              <a:off x="-2" y="2381"/>
              <a:ext cx="5508625" cy="1208088"/>
            </a:xfrm>
            <a:prstGeom prst="foldedCorner">
              <a:avLst>
                <a:gd name="adj" fmla="val 12500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/>
          </p:spPr>
          <p:txBody>
            <a:bodyPr wrap="none" lIns="82945" tIns="41473" rIns="82945" bIns="41473" anchor="ctr"/>
            <a:lstStyle/>
            <a:p>
              <a:pPr defTabSz="44930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7" name="Rectangle 76"/>
            <p:cNvSpPr>
              <a:spLocks noChangeArrowheads="1"/>
            </p:cNvSpPr>
            <p:nvPr/>
          </p:nvSpPr>
          <p:spPr bwMode="auto">
            <a:xfrm>
              <a:off x="314390" y="128290"/>
              <a:ext cx="5122725" cy="91347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449306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defRPr/>
              </a:pPr>
              <a:r>
                <a:rPr lang="fr-FR" sz="3200" b="1" i="1" dirty="0">
                  <a:solidFill>
                    <a:prstClr val="white"/>
                  </a:solidFill>
                  <a:cs typeface="Arial" charset="0"/>
                </a:rPr>
                <a:t>Simulation n°3</a:t>
              </a:r>
            </a:p>
            <a:p>
              <a:pPr defTabSz="449306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defRPr/>
              </a:pPr>
              <a:r>
                <a:rPr lang="fr-FR" i="1" dirty="0">
                  <a:solidFill>
                    <a:prstClr val="white"/>
                  </a:solidFill>
                  <a:cs typeface="Arial" charset="0"/>
                </a:rPr>
                <a:t>Tout « Non »</a:t>
              </a: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60517" y="1160451"/>
            <a:ext cx="6567472" cy="441047"/>
          </a:xfrm>
          <a:prstGeom prst="rect">
            <a:avLst/>
          </a:prstGeom>
          <a:solidFill>
            <a:srgbClr val="0070C0"/>
          </a:solidFill>
        </p:spPr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sz="2200" dirty="0">
                <a:solidFill>
                  <a:prstClr val="white"/>
                </a:solidFill>
                <a:latin typeface="Calibri"/>
                <a:cs typeface="+mn-cs"/>
              </a:rPr>
              <a:t>Fin mai : les élèves reçoivent les réponses à leurs vœux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484621" y="2033582"/>
            <a:ext cx="1270141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Non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484621" y="2642905"/>
            <a:ext cx="1270141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Non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484621" y="3267667"/>
            <a:ext cx="1270141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Non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484621" y="3902670"/>
            <a:ext cx="1270141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Non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484628" y="4513353"/>
            <a:ext cx="1270141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Non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484628" y="5172678"/>
            <a:ext cx="1270141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Non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071117" y="2033582"/>
            <a:ext cx="3421118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ECE, lycée Henri IV, Paris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158115" y="2641587"/>
            <a:ext cx="3334120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ECE, lycée Ampère, Lyon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97895" y="4513353"/>
            <a:ext cx="4282380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ECE, lycée Janson de </a:t>
            </a:r>
            <a:r>
              <a:rPr lang="fr-FR" dirty="0" err="1" smtClean="0">
                <a:solidFill>
                  <a:prstClr val="white"/>
                </a:solidFill>
              </a:rPr>
              <a:t>Sailly</a:t>
            </a:r>
            <a:r>
              <a:rPr lang="fr-FR" dirty="0" smtClean="0">
                <a:solidFill>
                  <a:prstClr val="white"/>
                </a:solidFill>
              </a:rPr>
              <a:t>, Paris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94819" y="3269021"/>
            <a:ext cx="3897416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err="1">
                <a:solidFill>
                  <a:prstClr val="white"/>
                </a:solidFill>
              </a:rPr>
              <a:t>Bachelor</a:t>
            </a:r>
            <a:r>
              <a:rPr lang="fr-FR" dirty="0">
                <a:solidFill>
                  <a:prstClr val="white"/>
                </a:solidFill>
              </a:rPr>
              <a:t> EGC (Montauban, Tarbes)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1785576" y="3902670"/>
            <a:ext cx="2706663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DUT GEA, IUT de Sceaux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436047" y="5172678"/>
            <a:ext cx="4056188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DUT GEA, IUT Paul Sabatier, Toulouse</a:t>
            </a:r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04" y="131283"/>
            <a:ext cx="1244983" cy="99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ZoneTexte 41"/>
          <p:cNvSpPr txBox="1"/>
          <p:nvPr/>
        </p:nvSpPr>
        <p:spPr>
          <a:xfrm>
            <a:off x="5888376" y="366698"/>
            <a:ext cx="2168522" cy="3786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black"/>
                </a:solidFill>
              </a:rPr>
              <a:t>22 mai 2018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6102004" y="1779133"/>
            <a:ext cx="3588486" cy="932680"/>
          </a:xfrm>
          <a:prstGeom prst="rect">
            <a:avLst/>
          </a:prstGeom>
          <a:solidFill>
            <a:srgbClr val="51BAAA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Ce cas n’est possible que lorsque l’élève a formulé uniquement des vœux sur des formations sélectives</a:t>
            </a:r>
          </a:p>
        </p:txBody>
      </p:sp>
      <p:sp>
        <p:nvSpPr>
          <p:cNvPr id="57" name="Rectangle à coins arrondis 56"/>
          <p:cNvSpPr/>
          <p:nvPr/>
        </p:nvSpPr>
        <p:spPr>
          <a:xfrm>
            <a:off x="5935308" y="3050029"/>
            <a:ext cx="4012674" cy="1940933"/>
          </a:xfrm>
          <a:prstGeom prst="roundRect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9645" tIns="50344" rIns="39645" bIns="50344" anchor="ctr"/>
          <a:lstStyle/>
          <a:p>
            <a:pPr marL="237741" lvl="1" indent="0" algn="ctr" defTabSz="10070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solidFill>
                  <a:srgbClr val="F28E65"/>
                </a:solidFill>
              </a:rPr>
              <a:t>Nouveau : </a:t>
            </a:r>
            <a:r>
              <a:rPr lang="fr-FR" sz="2200" b="1" dirty="0">
                <a:solidFill>
                  <a:prstClr val="white"/>
                </a:solidFill>
              </a:rPr>
              <a:t>dès le 22 mai, la </a:t>
            </a:r>
            <a:r>
              <a:rPr lang="fr-FR" sz="2200" b="1" dirty="0">
                <a:solidFill>
                  <a:srgbClr val="51BAAA"/>
                </a:solidFill>
              </a:rPr>
              <a:t>commission d’accès à l’enseignement supérieur</a:t>
            </a:r>
            <a:r>
              <a:rPr lang="fr-FR" sz="2200" b="1" dirty="0">
                <a:solidFill>
                  <a:prstClr val="black"/>
                </a:solidFill>
              </a:rPr>
              <a:t> </a:t>
            </a:r>
            <a:r>
              <a:rPr lang="fr-FR" sz="2200" b="1" dirty="0">
                <a:solidFill>
                  <a:prstClr val="white"/>
                </a:solidFill>
              </a:rPr>
              <a:t>est activée pour lui faire des propositions de formation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6175577" y="6252659"/>
            <a:ext cx="3532149" cy="378682"/>
          </a:xfrm>
          <a:prstGeom prst="rect">
            <a:avLst/>
          </a:prstGeom>
          <a:solidFill>
            <a:srgbClr val="B71234"/>
          </a:solidFill>
          <a:ln w="76200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L1 </a:t>
            </a:r>
            <a:r>
              <a:rPr lang="fr-FR" dirty="0" smtClean="0">
                <a:solidFill>
                  <a:prstClr val="white"/>
                </a:solidFill>
              </a:rPr>
              <a:t>AES, Rodez</a:t>
            </a:r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3" name="Connecteur droit avec flèche 2"/>
          <p:cNvCxnSpPr>
            <a:stCxn id="57" idx="2"/>
            <a:endCxn id="26" idx="0"/>
          </p:cNvCxnSpPr>
          <p:nvPr/>
        </p:nvCxnSpPr>
        <p:spPr>
          <a:xfrm>
            <a:off x="7941645" y="4990962"/>
            <a:ext cx="7" cy="126169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à coins arrondis 31"/>
          <p:cNvSpPr/>
          <p:nvPr/>
        </p:nvSpPr>
        <p:spPr>
          <a:xfrm>
            <a:off x="139916" y="5764312"/>
            <a:ext cx="5694245" cy="1666798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684" tIns="50344" rIns="100684" bIns="50344" anchor="ctr"/>
          <a:lstStyle/>
          <a:p>
            <a:pPr marL="237741" lvl="1" indent="0" algn="ctr" defTabSz="10070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prstClr val="white"/>
                </a:solidFill>
              </a:rPr>
              <a:t>Les commissions d’accès </a:t>
            </a:r>
            <a:r>
              <a:rPr lang="fr-FR" sz="1500" dirty="0">
                <a:solidFill>
                  <a:prstClr val="white"/>
                </a:solidFill>
              </a:rPr>
              <a:t>(pilotées par les recteurs) </a:t>
            </a:r>
            <a:r>
              <a:rPr lang="fr-FR" b="1" dirty="0">
                <a:solidFill>
                  <a:prstClr val="white"/>
                </a:solidFill>
              </a:rPr>
              <a:t>vont regarder le profil du bachelier et lui proposer d’autres formations </a:t>
            </a:r>
            <a:r>
              <a:rPr lang="fr-FR" dirty="0">
                <a:solidFill>
                  <a:prstClr val="white"/>
                </a:solidFill>
              </a:rPr>
              <a:t>si possible similaires à ses choix et qu’il n’avait peut-être pas identifiées, y compris en dehors du secteur géographique initialement demandé</a:t>
            </a:r>
          </a:p>
        </p:txBody>
      </p:sp>
      <p:pic>
        <p:nvPicPr>
          <p:cNvPr id="27" name="Picture 3" descr="G:\AEFE\Services\SORES\14. SITE INTERNET\Boite à outils 2017-2018\3. Fiches thématiques\Images\accueil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6854" y="6851550"/>
            <a:ext cx="708125" cy="7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617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42" grpId="0" animBg="1"/>
      <p:bldP spid="56" grpId="0" animBg="1"/>
      <p:bldP spid="57" grpId="0" animBg="1"/>
      <p:bldP spid="26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G:\AEFE\Services\SORES\14. SITE INTERNET\Boite à outils 2017-2018\3. Fiches thématiques\Images\accuei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6859" y="6857155"/>
            <a:ext cx="708125" cy="7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98" descr="G:\AEFE\Commun\Partage_des_services\S_Communication\Charte graphique AEFE 2015\Logo AEFE\logo_AEFE_RV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1357" y="287327"/>
            <a:ext cx="969560" cy="80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1"/>
          <p:cNvGrpSpPr>
            <a:grpSpLocks/>
          </p:cNvGrpSpPr>
          <p:nvPr/>
        </p:nvGrpSpPr>
        <p:grpSpPr bwMode="auto">
          <a:xfrm>
            <a:off x="1" y="1"/>
            <a:ext cx="7819485" cy="1001696"/>
            <a:chOff x="-2" y="2381"/>
            <a:chExt cx="5508625" cy="1208088"/>
          </a:xfrm>
          <a:solidFill>
            <a:srgbClr val="00549F"/>
          </a:solidFill>
        </p:grpSpPr>
        <p:sp>
          <p:nvSpPr>
            <p:cNvPr id="6" name="AutoShape 83"/>
            <p:cNvSpPr>
              <a:spLocks noChangeArrowheads="1"/>
            </p:cNvSpPr>
            <p:nvPr/>
          </p:nvSpPr>
          <p:spPr bwMode="auto">
            <a:xfrm>
              <a:off x="-2" y="2381"/>
              <a:ext cx="5508625" cy="1208088"/>
            </a:xfrm>
            <a:prstGeom prst="foldedCorner">
              <a:avLst>
                <a:gd name="adj" fmla="val 12500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/>
          </p:spPr>
          <p:txBody>
            <a:bodyPr wrap="none" lIns="82945" tIns="41473" rIns="82945" bIns="41473" anchor="ctr"/>
            <a:lstStyle/>
            <a:p>
              <a:pPr defTabSz="44930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7" name="Rectangle 76"/>
            <p:cNvSpPr>
              <a:spLocks noChangeArrowheads="1"/>
            </p:cNvSpPr>
            <p:nvPr/>
          </p:nvSpPr>
          <p:spPr bwMode="auto">
            <a:xfrm>
              <a:off x="314389" y="303208"/>
              <a:ext cx="5122725" cy="56363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449306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defRPr/>
              </a:pPr>
              <a:r>
                <a:rPr lang="fr-FR" sz="3200" b="1" i="1" dirty="0">
                  <a:solidFill>
                    <a:prstClr val="white"/>
                  </a:solidFill>
                  <a:cs typeface="Arial" charset="0"/>
                </a:rPr>
                <a:t>Cas des formations non sélectives</a:t>
              </a:r>
              <a:endParaRPr lang="fr-FR" i="1" dirty="0">
                <a:solidFill>
                  <a:prstClr val="white"/>
                </a:solidFill>
                <a:cs typeface="Arial" charset="0"/>
              </a:endParaRPr>
            </a:p>
          </p:txBody>
        </p:sp>
      </p:grpSp>
      <p:sp>
        <p:nvSpPr>
          <p:cNvPr id="28" name="ZoneTexte 27"/>
          <p:cNvSpPr txBox="1"/>
          <p:nvPr/>
        </p:nvSpPr>
        <p:spPr>
          <a:xfrm>
            <a:off x="605522" y="1256397"/>
            <a:ext cx="6419397" cy="508900"/>
          </a:xfrm>
          <a:prstGeom prst="rect">
            <a:avLst/>
          </a:prstGeom>
          <a:solidFill>
            <a:srgbClr val="B71234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sz="2600" dirty="0">
                <a:solidFill>
                  <a:prstClr val="white"/>
                </a:solidFill>
              </a:rPr>
              <a:t>Le lycéen peut recevoir 3 types de réponses :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515438" y="1954201"/>
            <a:ext cx="1428909" cy="441047"/>
          </a:xfrm>
          <a:prstGeom prst="rect">
            <a:avLst/>
          </a:prstGeom>
          <a:solidFill>
            <a:srgbClr val="00549F"/>
          </a:solidFill>
          <a:ln>
            <a:solidFill>
              <a:srgbClr val="00549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sz="2200" dirty="0">
                <a:solidFill>
                  <a:prstClr val="white"/>
                </a:solidFill>
              </a:rPr>
              <a:t>Oui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2182496" y="1954201"/>
            <a:ext cx="1428909" cy="441047"/>
          </a:xfrm>
          <a:prstGeom prst="rect">
            <a:avLst/>
          </a:prstGeom>
          <a:solidFill>
            <a:srgbClr val="00549F"/>
          </a:solidFill>
          <a:ln>
            <a:solidFill>
              <a:srgbClr val="00549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sz="2200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4008322" y="1954201"/>
            <a:ext cx="1428910" cy="441047"/>
          </a:xfrm>
          <a:prstGeom prst="rect">
            <a:avLst/>
          </a:prstGeom>
          <a:solidFill>
            <a:srgbClr val="00549F"/>
          </a:solidFill>
          <a:ln>
            <a:solidFill>
              <a:srgbClr val="00549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sz="2200" dirty="0">
                <a:solidFill>
                  <a:prstClr val="white"/>
                </a:solidFill>
              </a:rPr>
              <a:t>Oui-si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786757" y="1888911"/>
            <a:ext cx="3164660" cy="93268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L’inscription de l’élève est conditionnée à l’acceptation d’un parcours spécifique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46277" y="2668583"/>
            <a:ext cx="5739289" cy="78031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La réponse : </a:t>
            </a:r>
            <a:r>
              <a:rPr lang="fr-FR" sz="2200" b="1" dirty="0">
                <a:solidFill>
                  <a:srgbClr val="FF0000"/>
                </a:solidFill>
              </a:rPr>
              <a:t>« Oui-si » </a:t>
            </a:r>
            <a:r>
              <a:rPr lang="fr-FR" dirty="0" smtClean="0">
                <a:solidFill>
                  <a:prstClr val="white"/>
                </a:solidFill>
              </a:rPr>
              <a:t>intervient lorsque l’élève ne répond pas aux </a:t>
            </a:r>
            <a:r>
              <a:rPr lang="fr-FR" sz="2200" b="1" dirty="0">
                <a:solidFill>
                  <a:srgbClr val="FF0000"/>
                </a:solidFill>
              </a:rPr>
              <a:t>« attendus » </a:t>
            </a:r>
            <a:r>
              <a:rPr lang="fr-FR" dirty="0" smtClean="0">
                <a:solidFill>
                  <a:prstClr val="white"/>
                </a:solidFill>
              </a:rPr>
              <a:t>de la formation visée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47367" y="3541718"/>
            <a:ext cx="5739289" cy="65568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Les attendus sont définis selon un cadrage national mais ils pourront avoir des déclinaisons locales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46277" y="4414847"/>
            <a:ext cx="5739289" cy="6095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Par exemple, pour filière STAPS </a:t>
            </a:r>
          </a:p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prstClr val="white"/>
                </a:solidFill>
              </a:rPr>
              <a:t>(en grande tension l’année passée) 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66893" y="4947157"/>
            <a:ext cx="9277681" cy="817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080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35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31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14688" indent="-314688" defTabSz="1007004" eaLnBrk="1" fontAlgn="auto">
              <a:lnSpc>
                <a:spcPct val="50000"/>
              </a:lnSpc>
              <a:spcBef>
                <a:spcPts val="1172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Char char="§"/>
            </a:pPr>
            <a:endParaRPr lang="en-GB" altLang="fr-FR" sz="2000" i="1" dirty="0">
              <a:solidFill>
                <a:srgbClr val="000000"/>
              </a:solidFill>
              <a:latin typeface="Verdana" pitchFamily="34" charset="0"/>
              <a:cs typeface="+mn-cs"/>
            </a:endParaRPr>
          </a:p>
          <a:p>
            <a:pPr marL="377626" indent="-377626" defTabSz="1007004" eaLnBrk="1" fontAlgn="auto">
              <a:spcBef>
                <a:spcPts val="1172"/>
              </a:spcBef>
              <a:spcAft>
                <a:spcPts val="0"/>
              </a:spcAft>
              <a:buClr>
                <a:srgbClr val="B71234"/>
              </a:buClr>
              <a:buSzPct val="100000"/>
              <a:buFont typeface="Wingdings" pitchFamily="2" charset="2"/>
              <a:buChar char="§"/>
            </a:pPr>
            <a:r>
              <a:rPr lang="fr-FR" sz="1800" b="1" dirty="0">
                <a:solidFill>
                  <a:prstClr val="black"/>
                </a:solidFill>
                <a:cs typeface="+mn-cs"/>
              </a:rPr>
              <a:t>compétences scientifiques</a:t>
            </a:r>
            <a:r>
              <a:rPr lang="fr-FR" sz="1800" dirty="0">
                <a:solidFill>
                  <a:prstClr val="black"/>
                </a:solidFill>
                <a:cs typeface="+mn-cs"/>
              </a:rPr>
              <a:t> </a:t>
            </a:r>
            <a:r>
              <a:rPr lang="fr-FR" sz="1500" dirty="0">
                <a:solidFill>
                  <a:prstClr val="black"/>
                </a:solidFill>
                <a:cs typeface="+mn-cs"/>
              </a:rPr>
              <a:t>(comme les notes de première et terminale pondérées par rapport à la moyenne de la classe et à la filière du bac)</a:t>
            </a:r>
            <a:endParaRPr lang="en-GB" altLang="fr-FR" sz="1500" b="1" dirty="0">
              <a:solidFill>
                <a:srgbClr val="D2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66893" y="5581532"/>
            <a:ext cx="7928156" cy="579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080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35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31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14688" indent="-314688" defTabSz="1007004" eaLnBrk="1" fontAlgn="auto">
              <a:lnSpc>
                <a:spcPct val="50000"/>
              </a:lnSpc>
              <a:spcBef>
                <a:spcPts val="1172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Char char="§"/>
            </a:pPr>
            <a:endParaRPr lang="en-GB" altLang="fr-FR" sz="2000" i="1" dirty="0">
              <a:solidFill>
                <a:srgbClr val="000000"/>
              </a:solidFill>
              <a:latin typeface="Verdana" pitchFamily="34" charset="0"/>
              <a:cs typeface="+mn-cs"/>
            </a:endParaRPr>
          </a:p>
          <a:p>
            <a:pPr marL="377626" indent="-377626" defTabSz="1007004" eaLnBrk="1" fontAlgn="auto">
              <a:spcBef>
                <a:spcPts val="1172"/>
              </a:spcBef>
              <a:spcAft>
                <a:spcPts val="0"/>
              </a:spcAft>
              <a:buClr>
                <a:srgbClr val="B71234"/>
              </a:buClr>
              <a:buSzPct val="100000"/>
              <a:buFont typeface="Wingdings" pitchFamily="2" charset="2"/>
              <a:buChar char="§"/>
            </a:pPr>
            <a:r>
              <a:rPr lang="fr-FR" sz="1800" b="1" dirty="0">
                <a:solidFill>
                  <a:prstClr val="black"/>
                </a:solidFill>
                <a:cs typeface="+mn-cs"/>
              </a:rPr>
              <a:t>compétences littéraires </a:t>
            </a:r>
            <a:r>
              <a:rPr lang="fr-FR" sz="1500" dirty="0">
                <a:solidFill>
                  <a:prstClr val="black"/>
                </a:solidFill>
                <a:cs typeface="+mn-cs"/>
              </a:rPr>
              <a:t>(notes et résultats du bac de français)</a:t>
            </a:r>
            <a:endParaRPr lang="en-GB" altLang="fr-FR" sz="1300" dirty="0">
              <a:solidFill>
                <a:srgbClr val="D2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3" name="Flèche droite 2"/>
          <p:cNvSpPr/>
          <p:nvPr/>
        </p:nvSpPr>
        <p:spPr>
          <a:xfrm>
            <a:off x="5485731" y="2068782"/>
            <a:ext cx="1221647" cy="361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695" tIns="50350" rIns="100695" bIns="50350" rtlCol="0" anchor="ctr"/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66903" y="6057785"/>
            <a:ext cx="9374019" cy="579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080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35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31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14688" indent="-314688" defTabSz="1007004" eaLnBrk="1" fontAlgn="auto">
              <a:lnSpc>
                <a:spcPct val="50000"/>
              </a:lnSpc>
              <a:spcBef>
                <a:spcPts val="1172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Char char="§"/>
            </a:pPr>
            <a:endParaRPr lang="en-GB" altLang="fr-FR" sz="2000" i="1" dirty="0">
              <a:solidFill>
                <a:srgbClr val="000000"/>
              </a:solidFill>
              <a:latin typeface="Verdana" pitchFamily="34" charset="0"/>
              <a:cs typeface="+mn-cs"/>
            </a:endParaRPr>
          </a:p>
          <a:p>
            <a:pPr marL="377626" indent="-377626" defTabSz="1007004" eaLnBrk="1" fontAlgn="auto">
              <a:spcBef>
                <a:spcPts val="1172"/>
              </a:spcBef>
              <a:spcAft>
                <a:spcPts val="0"/>
              </a:spcAft>
              <a:buClr>
                <a:srgbClr val="B71234"/>
              </a:buClr>
              <a:buSzPct val="100000"/>
              <a:buFont typeface="Wingdings" pitchFamily="2" charset="2"/>
              <a:buChar char="§"/>
            </a:pPr>
            <a:r>
              <a:rPr lang="fr-FR" sz="1800" b="1" dirty="0">
                <a:solidFill>
                  <a:prstClr val="black"/>
                </a:solidFill>
                <a:cs typeface="+mn-cs"/>
              </a:rPr>
              <a:t>compétences sportives </a:t>
            </a:r>
            <a:r>
              <a:rPr lang="fr-FR" sz="1500" dirty="0">
                <a:solidFill>
                  <a:prstClr val="black"/>
                </a:solidFill>
                <a:cs typeface="+mn-cs"/>
              </a:rPr>
              <a:t>(notes d'EPS, engagement à l'UNSS, licences sportives, etc.)</a:t>
            </a:r>
            <a:endParaRPr lang="en-GB" altLang="fr-FR" sz="1200" dirty="0">
              <a:solidFill>
                <a:srgbClr val="D2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66901" y="6534032"/>
            <a:ext cx="9374019" cy="817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080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35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31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14688" indent="-314688" defTabSz="1007004" eaLnBrk="1" fontAlgn="auto">
              <a:lnSpc>
                <a:spcPct val="50000"/>
              </a:lnSpc>
              <a:spcBef>
                <a:spcPts val="1172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Char char="§"/>
            </a:pPr>
            <a:endParaRPr lang="en-GB" altLang="fr-FR" sz="2000" i="1" dirty="0">
              <a:solidFill>
                <a:srgbClr val="000000"/>
              </a:solidFill>
              <a:latin typeface="Verdana" pitchFamily="34" charset="0"/>
              <a:cs typeface="+mn-cs"/>
            </a:endParaRPr>
          </a:p>
          <a:p>
            <a:pPr marL="377626" indent="-377626" defTabSz="1007004" eaLnBrk="1" fontAlgn="auto">
              <a:spcBef>
                <a:spcPts val="1172"/>
              </a:spcBef>
              <a:spcAft>
                <a:spcPts val="0"/>
              </a:spcAft>
              <a:buClr>
                <a:srgbClr val="B71234"/>
              </a:buClr>
              <a:buSzPct val="100000"/>
              <a:buFont typeface="Wingdings" pitchFamily="2" charset="2"/>
              <a:buChar char="§"/>
            </a:pPr>
            <a:r>
              <a:rPr lang="fr-FR" sz="1800" b="1" dirty="0">
                <a:solidFill>
                  <a:prstClr val="black"/>
                </a:solidFill>
                <a:cs typeface="+mn-cs"/>
              </a:rPr>
              <a:t>engagement associatif </a:t>
            </a:r>
            <a:r>
              <a:rPr lang="fr-FR" sz="1500" dirty="0">
                <a:solidFill>
                  <a:prstClr val="black"/>
                </a:solidFill>
                <a:cs typeface="+mn-cs"/>
              </a:rPr>
              <a:t>(brevet d'aptitude aux fonctions d'animateur, travail d’animateur en club sportif, brevet de secouriste, etc.)</a:t>
            </a:r>
            <a:endParaRPr lang="en-GB" altLang="fr-FR" sz="1200" dirty="0">
              <a:solidFill>
                <a:srgbClr val="D20000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568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12" grpId="0" animBg="1"/>
      <p:bldP spid="13" grpId="0" animBg="1"/>
      <p:bldP spid="14" grpId="0" animBg="1"/>
      <p:bldP spid="15" grpId="0"/>
      <p:bldP spid="16" grpId="0"/>
      <p:bldP spid="3" grpId="0" animBg="1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Connecteur droit avec flèche 39"/>
          <p:cNvCxnSpPr>
            <a:stCxn id="36" idx="1"/>
            <a:endCxn id="27" idx="3"/>
          </p:cNvCxnSpPr>
          <p:nvPr/>
        </p:nvCxnSpPr>
        <p:spPr>
          <a:xfrm flipH="1">
            <a:off x="6159305" y="4800987"/>
            <a:ext cx="1904138" cy="185671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198" descr="G:\AEFE\Commun\Partage_des_services\S_Communication\Charte graphique AEFE 2015\Logo AEFE\logo_AEFE_RV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1357" y="287327"/>
            <a:ext cx="969560" cy="80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1"/>
          <p:cNvGrpSpPr>
            <a:grpSpLocks/>
          </p:cNvGrpSpPr>
          <p:nvPr/>
        </p:nvGrpSpPr>
        <p:grpSpPr bwMode="auto">
          <a:xfrm>
            <a:off x="1" y="1"/>
            <a:ext cx="7819485" cy="1001696"/>
            <a:chOff x="-2" y="2381"/>
            <a:chExt cx="5508625" cy="1208088"/>
          </a:xfrm>
          <a:solidFill>
            <a:srgbClr val="00549F"/>
          </a:solidFill>
        </p:grpSpPr>
        <p:sp>
          <p:nvSpPr>
            <p:cNvPr id="6" name="AutoShape 83"/>
            <p:cNvSpPr>
              <a:spLocks noChangeArrowheads="1"/>
            </p:cNvSpPr>
            <p:nvPr/>
          </p:nvSpPr>
          <p:spPr bwMode="auto">
            <a:xfrm>
              <a:off x="-2" y="2381"/>
              <a:ext cx="5508625" cy="1208088"/>
            </a:xfrm>
            <a:prstGeom prst="foldedCorner">
              <a:avLst>
                <a:gd name="adj" fmla="val 12500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/>
          </p:spPr>
          <p:txBody>
            <a:bodyPr wrap="none" lIns="82945" tIns="41473" rIns="82945" bIns="41473" anchor="ctr"/>
            <a:lstStyle/>
            <a:p>
              <a:pPr defTabSz="44930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7" name="Rectangle 76"/>
            <p:cNvSpPr>
              <a:spLocks noChangeArrowheads="1"/>
            </p:cNvSpPr>
            <p:nvPr/>
          </p:nvSpPr>
          <p:spPr bwMode="auto">
            <a:xfrm>
              <a:off x="314389" y="303208"/>
              <a:ext cx="5122725" cy="56363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449306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defRPr/>
              </a:pPr>
              <a:r>
                <a:rPr lang="fr-FR" sz="3200" b="1" i="1" dirty="0">
                  <a:solidFill>
                    <a:prstClr val="white"/>
                  </a:solidFill>
                  <a:cs typeface="Arial" charset="0"/>
                </a:rPr>
                <a:t>Exemple d’une sélection d’élève </a:t>
              </a:r>
              <a:endParaRPr lang="fr-FR" i="1" dirty="0">
                <a:solidFill>
                  <a:prstClr val="white"/>
                </a:solidFill>
                <a:cs typeface="Arial" charset="0"/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277294" y="1256395"/>
            <a:ext cx="7054467" cy="441047"/>
          </a:xfrm>
          <a:prstGeom prst="rect">
            <a:avLst/>
          </a:prstGeom>
          <a:solidFill>
            <a:srgbClr val="0070C0"/>
          </a:solidFill>
        </p:spPr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sz="2200" dirty="0">
                <a:solidFill>
                  <a:prstClr val="white"/>
                </a:solidFill>
                <a:latin typeface="Calibri"/>
                <a:cs typeface="+mn-cs"/>
              </a:rPr>
              <a:t>Le 22 mai : les élèves reçoivent les </a:t>
            </a:r>
            <a:r>
              <a:rPr lang="fr-FR" sz="2200" dirty="0" smtClean="0">
                <a:solidFill>
                  <a:prstClr val="white"/>
                </a:solidFill>
                <a:latin typeface="Calibri"/>
                <a:cs typeface="+mn-cs"/>
              </a:rPr>
              <a:t>réponses </a:t>
            </a:r>
            <a:r>
              <a:rPr lang="fr-FR" sz="2200" dirty="0">
                <a:solidFill>
                  <a:prstClr val="white"/>
                </a:solidFill>
                <a:latin typeface="Calibri"/>
                <a:cs typeface="+mn-cs"/>
              </a:rPr>
              <a:t>à leurs vœux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730390" y="2069502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Non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730390" y="2678826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Non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730390" y="3303590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Non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730390" y="3938592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Non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730396" y="4549275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Non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730396" y="5208599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Non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726048" y="5833360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Oui-si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730396" y="6468364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Oui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309273" y="2069502"/>
            <a:ext cx="3421118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ECE, lycée Henry IV, Paris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396270" y="2677508"/>
            <a:ext cx="3334120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ECE, lycée Ampère, Lyon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36051" y="4549275"/>
            <a:ext cx="4282380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ECE, lycée </a:t>
            </a:r>
            <a:r>
              <a:rPr lang="fr-FR" dirty="0" err="1" smtClean="0">
                <a:solidFill>
                  <a:prstClr val="white"/>
                </a:solidFill>
              </a:rPr>
              <a:t>Jeanson</a:t>
            </a:r>
            <a:r>
              <a:rPr lang="fr-FR" dirty="0" smtClean="0">
                <a:solidFill>
                  <a:prstClr val="white"/>
                </a:solidFill>
              </a:rPr>
              <a:t> de </a:t>
            </a:r>
            <a:r>
              <a:rPr lang="fr-FR" dirty="0" err="1" smtClean="0">
                <a:solidFill>
                  <a:prstClr val="white"/>
                </a:solidFill>
              </a:rPr>
              <a:t>Sailly</a:t>
            </a:r>
            <a:r>
              <a:rPr lang="fr-FR" dirty="0" smtClean="0">
                <a:solidFill>
                  <a:prstClr val="white"/>
                </a:solidFill>
              </a:rPr>
              <a:t>, Paris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912356" y="3304942"/>
            <a:ext cx="3818037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err="1">
                <a:solidFill>
                  <a:prstClr val="white"/>
                </a:solidFill>
              </a:rPr>
              <a:t>Bachelor</a:t>
            </a:r>
            <a:r>
              <a:rPr lang="fr-FR" dirty="0">
                <a:solidFill>
                  <a:prstClr val="white"/>
                </a:solidFill>
              </a:rPr>
              <a:t> EGC (Montauban, Tarbes)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1150507" y="5833360"/>
            <a:ext cx="3579884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L1 STAPS, Académie de </a:t>
            </a:r>
            <a:r>
              <a:rPr lang="fr-FR" dirty="0" smtClean="0">
                <a:solidFill>
                  <a:prstClr val="white"/>
                </a:solidFill>
              </a:rPr>
              <a:t>Toulouse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242681" y="6468364"/>
            <a:ext cx="2487710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L1 Droit, Ile de France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2023727" y="3938592"/>
            <a:ext cx="2706663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DUT GEA, IUT de Sceaux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674203" y="5208599"/>
            <a:ext cx="4056188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DUT GEA, IUT Paul Sabatier, Toulouse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8063443" y="3303595"/>
            <a:ext cx="1921426" cy="2994783"/>
          </a:xfrm>
          <a:prstGeom prst="rect">
            <a:avLst/>
          </a:prstGeom>
          <a:solidFill>
            <a:srgbClr val="F28E65"/>
          </a:solidFill>
        </p:spPr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L’élève doit choisir entre les </a:t>
            </a:r>
          </a:p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les propositions « Oui » </a:t>
            </a:r>
          </a:p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ou </a:t>
            </a:r>
          </a:p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« Oui-si »</a:t>
            </a:r>
          </a:p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Il </a:t>
            </a:r>
            <a:r>
              <a:rPr lang="fr-FR" sz="2200" b="1" dirty="0">
                <a:solidFill>
                  <a:srgbClr val="00549F"/>
                </a:solidFill>
                <a:latin typeface="Calibri"/>
                <a:cs typeface="+mn-cs"/>
              </a:rPr>
              <a:t>accepte</a:t>
            </a: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 une des propositions et </a:t>
            </a:r>
            <a:r>
              <a:rPr lang="fr-FR" sz="2200" b="1" dirty="0">
                <a:solidFill>
                  <a:srgbClr val="00549F"/>
                </a:solidFill>
                <a:latin typeface="Calibri"/>
                <a:cs typeface="+mn-cs"/>
              </a:rPr>
              <a:t>renonce</a:t>
            </a: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 aux autres</a:t>
            </a:r>
            <a:endParaRPr lang="fr-FR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cxnSp>
        <p:nvCxnSpPr>
          <p:cNvPr id="37" name="Connecteur droit avec flèche 36"/>
          <p:cNvCxnSpPr>
            <a:stCxn id="36" idx="1"/>
            <a:endCxn id="26" idx="3"/>
          </p:cNvCxnSpPr>
          <p:nvPr/>
        </p:nvCxnSpPr>
        <p:spPr>
          <a:xfrm flipH="1">
            <a:off x="6154957" y="4800987"/>
            <a:ext cx="1908486" cy="12217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6159307" y="5833360"/>
            <a:ext cx="1428909" cy="378682"/>
          </a:xfrm>
          <a:prstGeom prst="rect">
            <a:avLst/>
          </a:prstGeom>
          <a:solidFill>
            <a:srgbClr val="51BAA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Accepte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6159307" y="6470818"/>
            <a:ext cx="1428909" cy="378682"/>
          </a:xfrm>
          <a:prstGeom prst="rect">
            <a:avLst/>
          </a:prstGeom>
          <a:solidFill>
            <a:srgbClr val="51BAA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Renonce</a:t>
            </a:r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41" name="Picture 3" descr="G:\AEFE\Services\SORES\14. SITE INTERNET\Boite à outils 2017-2018\3. Fiches thématiques\Images\accueil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851450"/>
            <a:ext cx="708125" cy="7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416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8" grpId="0" animBg="1"/>
      <p:bldP spid="39" grpId="0" animBg="1"/>
      <p:bldP spid="3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8" descr="G:\AEFE\Commun\Partage_des_services\S_Communication\Charte graphique AEFE 2015\Logo AEFE\logo_AEFE_RV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1357" y="287327"/>
            <a:ext cx="969560" cy="80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1"/>
          <p:cNvGrpSpPr>
            <a:grpSpLocks/>
          </p:cNvGrpSpPr>
          <p:nvPr/>
        </p:nvGrpSpPr>
        <p:grpSpPr bwMode="auto">
          <a:xfrm>
            <a:off x="1" y="1"/>
            <a:ext cx="7819485" cy="1001696"/>
            <a:chOff x="-2" y="2381"/>
            <a:chExt cx="5508625" cy="1208088"/>
          </a:xfrm>
          <a:solidFill>
            <a:srgbClr val="00549F"/>
          </a:solidFill>
        </p:grpSpPr>
        <p:sp>
          <p:nvSpPr>
            <p:cNvPr id="6" name="AutoShape 83"/>
            <p:cNvSpPr>
              <a:spLocks noChangeArrowheads="1"/>
            </p:cNvSpPr>
            <p:nvPr/>
          </p:nvSpPr>
          <p:spPr bwMode="auto">
            <a:xfrm>
              <a:off x="-2" y="2381"/>
              <a:ext cx="5508625" cy="1208088"/>
            </a:xfrm>
            <a:prstGeom prst="foldedCorner">
              <a:avLst>
                <a:gd name="adj" fmla="val 12500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/>
          </p:spPr>
          <p:txBody>
            <a:bodyPr wrap="none" lIns="82945" tIns="41473" rIns="82945" bIns="41473" anchor="ctr"/>
            <a:lstStyle/>
            <a:p>
              <a:pPr defTabSz="44930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7" name="Rectangle 76"/>
            <p:cNvSpPr>
              <a:spLocks noChangeArrowheads="1"/>
            </p:cNvSpPr>
            <p:nvPr/>
          </p:nvSpPr>
          <p:spPr bwMode="auto">
            <a:xfrm>
              <a:off x="314389" y="303208"/>
              <a:ext cx="5122725" cy="56363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449306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defRPr/>
              </a:pPr>
              <a:r>
                <a:rPr lang="fr-FR" sz="3200" b="1" i="1" dirty="0">
                  <a:solidFill>
                    <a:prstClr val="white"/>
                  </a:solidFill>
                  <a:cs typeface="Arial" charset="0"/>
                </a:rPr>
                <a:t>Cas des formations non sélectives</a:t>
              </a:r>
              <a:endParaRPr lang="fr-FR" i="1" dirty="0">
                <a:solidFill>
                  <a:prstClr val="white"/>
                </a:solidFill>
                <a:cs typeface="Arial" charset="0"/>
              </a:endParaRPr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277288" y="1319201"/>
            <a:ext cx="3681121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L1 STAPS, Académie de Toulouse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954060" y="1319201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Oui-si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086183" y="2271707"/>
            <a:ext cx="3164660" cy="932680"/>
          </a:xfrm>
          <a:prstGeom prst="rect">
            <a:avLst/>
          </a:prstGeom>
          <a:solidFill>
            <a:srgbClr val="B71234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L’inscription de l’élève est conditionnée à l’acceptation d’un parcours spécifique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" name="Flèche vers le bas 1"/>
          <p:cNvSpPr/>
          <p:nvPr/>
        </p:nvSpPr>
        <p:spPr>
          <a:xfrm>
            <a:off x="4524319" y="1726317"/>
            <a:ext cx="238151" cy="5453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695" tIns="50350" rIns="100695" bIns="50350" rtlCol="0" anchor="ctr"/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460338" y="5564828"/>
            <a:ext cx="1508293" cy="655681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Licence en </a:t>
            </a:r>
          </a:p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4 ans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199086" y="5564830"/>
            <a:ext cx="3428728" cy="932680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Module spécifique :</a:t>
            </a:r>
          </a:p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Par exemple Mise à niveau en sciences</a:t>
            </a:r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9" name="Connecteur droit avec flèche 8"/>
          <p:cNvCxnSpPr>
            <a:stCxn id="28" idx="2"/>
            <a:endCxn id="29" idx="0"/>
          </p:cNvCxnSpPr>
          <p:nvPr/>
        </p:nvCxnSpPr>
        <p:spPr>
          <a:xfrm flipH="1">
            <a:off x="3214485" y="3204387"/>
            <a:ext cx="1454028" cy="236044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28" idx="2"/>
            <a:endCxn id="30" idx="0"/>
          </p:cNvCxnSpPr>
          <p:nvPr/>
        </p:nvCxnSpPr>
        <p:spPr>
          <a:xfrm>
            <a:off x="4668513" y="3204387"/>
            <a:ext cx="2244937" cy="236044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G:\AEFE\Services\SORES\14. SITE INTERNET\Boite à outils 2017-2018\3. Fiches thématiques\Images\accueil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851450"/>
            <a:ext cx="708125" cy="7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699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28" grpId="0" animBg="1"/>
      <p:bldP spid="2" grpId="0" animBg="1"/>
      <p:bldP spid="29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G:\AEFE\Services\SORES\14. SITE INTERNET\Boite à outils 2017-2018\3. Fiches thématiques\Images\accuei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0792" y="6804173"/>
            <a:ext cx="708125" cy="7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98" descr="G:\AEFE\Commun\Partage_des_services\S_Communication\Charte graphique AEFE 2015\Logo AEFE\logo_AEFE_RV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78460" y="8"/>
            <a:ext cx="969560" cy="80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1"/>
          <p:cNvGrpSpPr>
            <a:grpSpLocks/>
          </p:cNvGrpSpPr>
          <p:nvPr/>
        </p:nvGrpSpPr>
        <p:grpSpPr bwMode="auto">
          <a:xfrm>
            <a:off x="7" y="1"/>
            <a:ext cx="4881544" cy="1001696"/>
            <a:chOff x="-2" y="2381"/>
            <a:chExt cx="5508625" cy="1208088"/>
          </a:xfrm>
          <a:solidFill>
            <a:srgbClr val="00549F"/>
          </a:solidFill>
        </p:grpSpPr>
        <p:sp>
          <p:nvSpPr>
            <p:cNvPr id="6" name="AutoShape 83"/>
            <p:cNvSpPr>
              <a:spLocks noChangeArrowheads="1"/>
            </p:cNvSpPr>
            <p:nvPr/>
          </p:nvSpPr>
          <p:spPr bwMode="auto">
            <a:xfrm>
              <a:off x="-2" y="2381"/>
              <a:ext cx="5508625" cy="1208088"/>
            </a:xfrm>
            <a:prstGeom prst="foldedCorner">
              <a:avLst>
                <a:gd name="adj" fmla="val 12500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/>
          </p:spPr>
          <p:txBody>
            <a:bodyPr wrap="none" lIns="82945" tIns="41473" rIns="82945" bIns="41473" anchor="ctr"/>
            <a:lstStyle/>
            <a:p>
              <a:pPr defTabSz="44930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7" name="Rectangle 76"/>
            <p:cNvSpPr>
              <a:spLocks noChangeArrowheads="1"/>
            </p:cNvSpPr>
            <p:nvPr/>
          </p:nvSpPr>
          <p:spPr bwMode="auto">
            <a:xfrm>
              <a:off x="314389" y="303208"/>
              <a:ext cx="5122725" cy="5636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449306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defRPr/>
              </a:pPr>
              <a:r>
                <a:rPr lang="fr-FR" sz="3200" b="1" i="1" dirty="0">
                  <a:solidFill>
                    <a:prstClr val="white"/>
                  </a:solidFill>
                  <a:cs typeface="Arial" charset="0"/>
                </a:rPr>
                <a:t>Limitation de vœux</a:t>
              </a:r>
              <a:endParaRPr lang="fr-FR" i="1" dirty="0">
                <a:solidFill>
                  <a:prstClr val="white"/>
                </a:solidFill>
                <a:cs typeface="Arial" charset="0"/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1071122" y="1319201"/>
            <a:ext cx="3413504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ECE, lycée Henri IV, Paris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150506" y="2420217"/>
            <a:ext cx="3334120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ECE, lycée Ampère, Lyon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97900" y="1864586"/>
            <a:ext cx="4286726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ECE, lycée Janson de </a:t>
            </a:r>
            <a:r>
              <a:rPr lang="fr-FR" dirty="0" err="1" smtClean="0">
                <a:solidFill>
                  <a:prstClr val="white"/>
                </a:solidFill>
              </a:rPr>
              <a:t>Sailly</a:t>
            </a:r>
            <a:r>
              <a:rPr lang="fr-FR" dirty="0" smtClean="0">
                <a:solidFill>
                  <a:prstClr val="white"/>
                </a:solidFill>
              </a:rPr>
              <a:t>, Paris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03486" y="6547742"/>
            <a:ext cx="3889807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err="1" smtClean="0">
                <a:solidFill>
                  <a:prstClr val="white"/>
                </a:solidFill>
              </a:rPr>
              <a:t>Bachelor</a:t>
            </a:r>
            <a:r>
              <a:rPr lang="fr-FR" dirty="0" smtClean="0">
                <a:solidFill>
                  <a:prstClr val="white"/>
                </a:solidFill>
              </a:rPr>
              <a:t> EGC (Montauban, Tarbes)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023728" y="5684852"/>
            <a:ext cx="2460898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L1 Droit, Ile de France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912354" y="4811724"/>
            <a:ext cx="3572272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L1 STAPS, Académie de Toulouse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785576" y="3362481"/>
            <a:ext cx="2699050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DUT GEA, IUT de Sceaux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56667" y="3928352"/>
            <a:ext cx="4127959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DUT GEA, IUT Paul Sabatier, Toulouse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5292855" y="2450940"/>
            <a:ext cx="4213453" cy="1884526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1015" tIns="55509" rIns="111015" bIns="55509" anchor="ctr"/>
          <a:lstStyle/>
          <a:p>
            <a:pPr algn="ctr" defTabSz="5550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26338B"/>
                </a:solidFill>
              </a:rPr>
              <a:t>Un vœu multiple compte pour un seul vœu parmi les 10 possibles</a:t>
            </a:r>
          </a:p>
          <a:p>
            <a:pPr algn="ctr" defTabSz="5550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smtClean="0">
                <a:solidFill>
                  <a:prstClr val="white"/>
                </a:solidFill>
              </a:rPr>
              <a:t>Les élèves peuvent formuler jusqu'à 20 sous-vœux au total </a:t>
            </a:r>
            <a:r>
              <a:rPr lang="fr-FR" dirty="0">
                <a:solidFill>
                  <a:prstClr val="white"/>
                </a:solidFill>
              </a:rPr>
              <a:t>(hors écoles d’ingénieurs et de commerce et PACES Ile de France)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119703" y="611560"/>
            <a:ext cx="3791227" cy="780274"/>
          </a:xfrm>
          <a:prstGeom prst="rect">
            <a:avLst/>
          </a:prstGeom>
          <a:solidFill>
            <a:srgbClr val="51BAAA"/>
          </a:solidFill>
        </p:spPr>
        <p:txBody>
          <a:bodyPr wrap="square" lIns="100684" tIns="50344" rIns="100684" bIns="50344" rtlCol="0">
            <a:spAutoFit/>
          </a:bodyPr>
          <a:lstStyle/>
          <a:p>
            <a:pPr algn="ctr" defTabSz="1006899" fontAlgn="auto">
              <a:spcBef>
                <a:spcPts val="0"/>
              </a:spcBef>
              <a:spcAft>
                <a:spcPts val="0"/>
              </a:spcAft>
            </a:pPr>
            <a:r>
              <a:rPr lang="fr-FR" sz="2200" b="1" dirty="0">
                <a:solidFill>
                  <a:prstClr val="white"/>
                </a:solidFill>
                <a:latin typeface="Calibri"/>
              </a:rPr>
              <a:t>Le portail fixe le nombre de vœux maximum à 10</a:t>
            </a:r>
            <a:endParaRPr lang="fr-FR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091506" y="1508379"/>
            <a:ext cx="3791227" cy="655669"/>
          </a:xfrm>
          <a:prstGeom prst="rect">
            <a:avLst/>
          </a:prstGeom>
          <a:solidFill>
            <a:srgbClr val="00549F"/>
          </a:solidFill>
        </p:spPr>
        <p:txBody>
          <a:bodyPr wrap="square" lIns="100684" tIns="50344" rIns="100684" bIns="50344" rtlCol="0">
            <a:spAutoFit/>
          </a:bodyPr>
          <a:lstStyle/>
          <a:p>
            <a:pPr algn="ctr" defTabSz="1006899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 smtClean="0">
                <a:solidFill>
                  <a:prstClr val="white"/>
                </a:solidFill>
                <a:latin typeface="Calibri"/>
              </a:rPr>
              <a:t>L’élève a la possibilité d’effectuer des vœux multiples</a:t>
            </a:r>
            <a:endParaRPr lang="fr-FR" sz="1500" b="1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0" name="Connecteur droit avec flèche 19"/>
          <p:cNvCxnSpPr>
            <a:stCxn id="25" idx="3"/>
            <a:endCxn id="28" idx="1"/>
          </p:cNvCxnSpPr>
          <p:nvPr/>
        </p:nvCxnSpPr>
        <p:spPr>
          <a:xfrm>
            <a:off x="4484626" y="5001065"/>
            <a:ext cx="2501469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6986095" y="4673230"/>
            <a:ext cx="2863927" cy="655669"/>
          </a:xfrm>
          <a:prstGeom prst="rect">
            <a:avLst/>
          </a:prstGeom>
          <a:solidFill>
            <a:srgbClr val="51BAAA"/>
          </a:solidFill>
        </p:spPr>
        <p:txBody>
          <a:bodyPr wrap="square" lIns="100684" tIns="50344" rIns="100684" bIns="50344" rtlCol="0">
            <a:spAutoFit/>
          </a:bodyPr>
          <a:lstStyle/>
          <a:p>
            <a:pPr algn="ctr" defTabSz="1006899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 smtClean="0">
                <a:solidFill>
                  <a:prstClr val="white"/>
                </a:solidFill>
                <a:latin typeface="Calibri"/>
              </a:rPr>
              <a:t>Un seul vœu</a:t>
            </a:r>
          </a:p>
          <a:p>
            <a:pPr algn="ctr" defTabSz="1006899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</a:rPr>
              <a:t>mais 2 sous-vœux possibles</a:t>
            </a:r>
            <a:endParaRPr lang="fr-FR" sz="15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0" name="Connecteur droit avec flèche 29"/>
          <p:cNvCxnSpPr>
            <a:stCxn id="23" idx="3"/>
            <a:endCxn id="31" idx="1"/>
          </p:cNvCxnSpPr>
          <p:nvPr/>
        </p:nvCxnSpPr>
        <p:spPr>
          <a:xfrm flipV="1">
            <a:off x="4493293" y="6118379"/>
            <a:ext cx="1123083" cy="61870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5616376" y="5652045"/>
            <a:ext cx="4378764" cy="932668"/>
          </a:xfrm>
          <a:prstGeom prst="rect">
            <a:avLst/>
          </a:prstGeom>
          <a:solidFill>
            <a:srgbClr val="51BAAA"/>
          </a:solidFill>
        </p:spPr>
        <p:txBody>
          <a:bodyPr wrap="square" lIns="100684" tIns="50344" rIns="100684" bIns="50344" rtlCol="0">
            <a:spAutoFit/>
          </a:bodyPr>
          <a:lstStyle/>
          <a:p>
            <a:pPr algn="ctr" defTabSz="1006899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 smtClean="0">
                <a:solidFill>
                  <a:prstClr val="white"/>
                </a:solidFill>
                <a:latin typeface="Calibri"/>
              </a:rPr>
              <a:t>Un seul vœu</a:t>
            </a:r>
          </a:p>
          <a:p>
            <a:pPr algn="ctr" defTabSz="1006899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</a:rPr>
              <a:t>Pour les écoles de commerce et d’ingénieur les sous-vœux ne sont pas comptabilisés</a:t>
            </a:r>
            <a:endParaRPr lang="fr-FR" sz="15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ZoneTexte 31">
            <a:hlinkClick r:id="rId5" action="ppaction://hlinksldjump"/>
          </p:cNvPr>
          <p:cNvSpPr txBox="1"/>
          <p:nvPr/>
        </p:nvSpPr>
        <p:spPr>
          <a:xfrm>
            <a:off x="197907" y="7084851"/>
            <a:ext cx="1279383" cy="339226"/>
          </a:xfrm>
          <a:prstGeom prst="rect">
            <a:avLst/>
          </a:prstGeom>
          <a:solidFill>
            <a:srgbClr val="00549F"/>
          </a:solidFill>
        </p:spPr>
        <p:txBody>
          <a:bodyPr wrap="square" lIns="100684" tIns="50344" rIns="100684" bIns="50344" rtlCol="0">
            <a:spAutoFit/>
          </a:bodyPr>
          <a:lstStyle/>
          <a:p>
            <a:pPr algn="ctr" defTabSz="1006899" fontAlgn="auto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prstClr val="white"/>
                </a:solidFill>
                <a:latin typeface="Calibri"/>
              </a:rPr>
              <a:t>+ de détail</a:t>
            </a:r>
            <a:endParaRPr lang="fr-FR" sz="12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049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5" grpId="0" animBg="1"/>
      <p:bldP spid="18" grpId="0" animBg="1"/>
      <p:bldP spid="19" grpId="0" animBg="1"/>
      <p:bldP spid="28" grpId="0" animBg="1"/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8" descr="G:\AEFE\Commun\Partage_des_services\S_Communication\Charte graphique AEFE 2015\Logo AEFE\logo_AEFE_RV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1357" y="287327"/>
            <a:ext cx="969560" cy="80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1"/>
          <p:cNvGrpSpPr>
            <a:grpSpLocks/>
          </p:cNvGrpSpPr>
          <p:nvPr/>
        </p:nvGrpSpPr>
        <p:grpSpPr bwMode="auto">
          <a:xfrm>
            <a:off x="2" y="1"/>
            <a:ext cx="3909752" cy="1001696"/>
            <a:chOff x="-2" y="2381"/>
            <a:chExt cx="5508625" cy="1208088"/>
          </a:xfrm>
          <a:solidFill>
            <a:srgbClr val="00549F"/>
          </a:solidFill>
        </p:grpSpPr>
        <p:sp>
          <p:nvSpPr>
            <p:cNvPr id="6" name="AutoShape 83"/>
            <p:cNvSpPr>
              <a:spLocks noChangeArrowheads="1"/>
            </p:cNvSpPr>
            <p:nvPr/>
          </p:nvSpPr>
          <p:spPr bwMode="auto">
            <a:xfrm>
              <a:off x="-2" y="2381"/>
              <a:ext cx="5508625" cy="1208088"/>
            </a:xfrm>
            <a:prstGeom prst="foldedCorner">
              <a:avLst>
                <a:gd name="adj" fmla="val 12500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/>
          </p:spPr>
          <p:txBody>
            <a:bodyPr wrap="none" lIns="82945" tIns="41473" rIns="82945" bIns="41473" anchor="ctr"/>
            <a:lstStyle/>
            <a:p>
              <a:pPr defTabSz="44930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7" name="Rectangle 76"/>
            <p:cNvSpPr>
              <a:spLocks noChangeArrowheads="1"/>
            </p:cNvSpPr>
            <p:nvPr/>
          </p:nvSpPr>
          <p:spPr bwMode="auto">
            <a:xfrm>
              <a:off x="314389" y="302918"/>
              <a:ext cx="5122725" cy="56421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449306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defRPr/>
              </a:pPr>
              <a:r>
                <a:rPr lang="fr-FR" sz="3200" b="1" i="1" dirty="0" smtClean="0">
                  <a:solidFill>
                    <a:prstClr val="white"/>
                  </a:solidFill>
                  <a:cs typeface="Arial" charset="0"/>
                </a:rPr>
                <a:t>Sommaire </a:t>
              </a:r>
              <a:endParaRPr lang="fr-FR" i="1" dirty="0">
                <a:solidFill>
                  <a:prstClr val="white"/>
                </a:solidFill>
                <a:cs typeface="Arial" charset="0"/>
              </a:endParaRPr>
            </a:p>
          </p:txBody>
        </p:sp>
      </p:grpSp>
      <p:sp>
        <p:nvSpPr>
          <p:cNvPr id="16" name="ZoneTexte 15">
            <a:hlinkClick r:id="rId3" action="ppaction://hlinksldjump"/>
          </p:cNvPr>
          <p:cNvSpPr txBox="1"/>
          <p:nvPr/>
        </p:nvSpPr>
        <p:spPr>
          <a:xfrm>
            <a:off x="197899" y="1383843"/>
            <a:ext cx="4842413" cy="508900"/>
          </a:xfrm>
          <a:prstGeom prst="rect">
            <a:avLst/>
          </a:prstGeom>
          <a:solidFill>
            <a:srgbClr val="51BAAA"/>
          </a:solidFill>
        </p:spPr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sz="2600" dirty="0" smtClean="0">
                <a:solidFill>
                  <a:prstClr val="white"/>
                </a:solidFill>
                <a:latin typeface="Calibri"/>
                <a:cs typeface="+mn-cs"/>
              </a:rPr>
              <a:t>Exemple de sélection d’élève</a:t>
            </a:r>
            <a:endParaRPr lang="fr-FR" sz="260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7" name="ZoneTexte 16">
            <a:hlinkClick r:id="rId4" action="ppaction://hlinksldjump"/>
          </p:cNvPr>
          <p:cNvSpPr txBox="1"/>
          <p:nvPr/>
        </p:nvSpPr>
        <p:spPr>
          <a:xfrm>
            <a:off x="197899" y="2046801"/>
            <a:ext cx="4842413" cy="501793"/>
          </a:xfrm>
          <a:prstGeom prst="rect">
            <a:avLst/>
          </a:prstGeom>
          <a:solidFill>
            <a:srgbClr val="51BAAA"/>
          </a:solidFill>
        </p:spPr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sz="2600" dirty="0" smtClean="0">
                <a:solidFill>
                  <a:prstClr val="white"/>
                </a:solidFill>
                <a:latin typeface="Calibri"/>
                <a:cs typeface="+mn-cs"/>
              </a:rPr>
              <a:t>Simulation 1 : plusieurs « Oui »</a:t>
            </a:r>
            <a:endParaRPr lang="fr-FR" sz="260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1" name="ZoneTexte 20">
            <a:hlinkClick r:id="rId5" action="ppaction://hlinksldjump"/>
          </p:cNvPr>
          <p:cNvSpPr txBox="1"/>
          <p:nvPr/>
        </p:nvSpPr>
        <p:spPr>
          <a:xfrm>
            <a:off x="215776" y="2701980"/>
            <a:ext cx="4824536" cy="501793"/>
          </a:xfrm>
          <a:prstGeom prst="rect">
            <a:avLst/>
          </a:prstGeom>
          <a:solidFill>
            <a:srgbClr val="51BAAA"/>
          </a:solidFill>
        </p:spPr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sz="2600" dirty="0" smtClean="0">
                <a:solidFill>
                  <a:prstClr val="white"/>
                </a:solidFill>
                <a:latin typeface="Calibri"/>
                <a:cs typeface="+mn-cs"/>
              </a:rPr>
              <a:t>Simulation 2 : tout « En attente »</a:t>
            </a:r>
            <a:endParaRPr lang="fr-FR" sz="260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2" name="ZoneTexte 21">
            <a:hlinkClick r:id="rId6" action="ppaction://hlinksldjump"/>
          </p:cNvPr>
          <p:cNvSpPr txBox="1"/>
          <p:nvPr/>
        </p:nvSpPr>
        <p:spPr>
          <a:xfrm>
            <a:off x="215776" y="3350052"/>
            <a:ext cx="4824536" cy="501793"/>
          </a:xfrm>
          <a:prstGeom prst="rect">
            <a:avLst/>
          </a:prstGeom>
          <a:solidFill>
            <a:srgbClr val="51BAAA"/>
          </a:solidFill>
        </p:spPr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sz="2600" dirty="0" smtClean="0">
                <a:solidFill>
                  <a:prstClr val="white"/>
                </a:solidFill>
                <a:latin typeface="Calibri"/>
                <a:cs typeface="+mn-cs"/>
              </a:rPr>
              <a:t>Simulation 3 : tout « Non »</a:t>
            </a:r>
            <a:endParaRPr lang="fr-FR" sz="260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3" name="ZoneTexte 22">
            <a:hlinkClick r:id="rId7" action="ppaction://hlinksldjump"/>
          </p:cNvPr>
          <p:cNvSpPr txBox="1"/>
          <p:nvPr/>
        </p:nvSpPr>
        <p:spPr>
          <a:xfrm>
            <a:off x="215776" y="3995861"/>
            <a:ext cx="4824536" cy="501793"/>
          </a:xfrm>
          <a:prstGeom prst="rect">
            <a:avLst/>
          </a:prstGeom>
          <a:solidFill>
            <a:srgbClr val="51BAAA"/>
          </a:solidFill>
        </p:spPr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sz="2600" dirty="0" smtClean="0">
                <a:solidFill>
                  <a:prstClr val="white"/>
                </a:solidFill>
                <a:latin typeface="Calibri"/>
                <a:cs typeface="+mn-cs"/>
              </a:rPr>
              <a:t>Cas des formations non sélectives</a:t>
            </a:r>
            <a:endParaRPr lang="fr-FR" sz="260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4" name="ZoneTexte 23">
            <a:hlinkClick r:id="rId8" action="ppaction://hlinksldjump"/>
          </p:cNvPr>
          <p:cNvSpPr txBox="1"/>
          <p:nvPr/>
        </p:nvSpPr>
        <p:spPr>
          <a:xfrm>
            <a:off x="215776" y="5326207"/>
            <a:ext cx="4824536" cy="901902"/>
          </a:xfrm>
          <a:prstGeom prst="rect">
            <a:avLst/>
          </a:prstGeom>
          <a:solidFill>
            <a:srgbClr val="26338B"/>
          </a:solidFill>
        </p:spPr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sz="2600" dirty="0" smtClean="0">
                <a:solidFill>
                  <a:prstClr val="white"/>
                </a:solidFill>
                <a:latin typeface="Calibri"/>
                <a:cs typeface="+mn-cs"/>
              </a:rPr>
              <a:t>S’informer sur le Plan Étudiant et Parcoursup</a:t>
            </a:r>
            <a:endParaRPr lang="fr-FR" sz="260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5" name="ZoneTexte 24">
            <a:hlinkClick r:id="rId9" action="ppaction://hlinksldjump"/>
          </p:cNvPr>
          <p:cNvSpPr txBox="1"/>
          <p:nvPr/>
        </p:nvSpPr>
        <p:spPr>
          <a:xfrm>
            <a:off x="215776" y="4646196"/>
            <a:ext cx="4824536" cy="501793"/>
          </a:xfrm>
          <a:prstGeom prst="rect">
            <a:avLst/>
          </a:prstGeom>
          <a:solidFill>
            <a:srgbClr val="51BAAA"/>
          </a:solidFill>
        </p:spPr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sz="2600" dirty="0" smtClean="0">
                <a:solidFill>
                  <a:prstClr val="white"/>
                </a:solidFill>
                <a:latin typeface="Calibri"/>
                <a:cs typeface="+mn-cs"/>
              </a:rPr>
              <a:t>Limitations de vœux </a:t>
            </a:r>
            <a:endParaRPr lang="fr-FR" sz="260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6" name="ZoneTexte 25">
            <a:hlinkClick r:id="rId10" action="ppaction://hlinksldjump"/>
          </p:cNvPr>
          <p:cNvSpPr txBox="1"/>
          <p:nvPr/>
        </p:nvSpPr>
        <p:spPr>
          <a:xfrm>
            <a:off x="6480472" y="1621861"/>
            <a:ext cx="3460890" cy="901902"/>
          </a:xfrm>
          <a:prstGeom prst="rect">
            <a:avLst/>
          </a:prstGeom>
          <a:solidFill>
            <a:srgbClr val="26338B"/>
          </a:solidFill>
        </p:spPr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sz="2600" dirty="0" smtClean="0">
                <a:solidFill>
                  <a:prstClr val="white"/>
                </a:solidFill>
                <a:latin typeface="Calibri"/>
                <a:cs typeface="+mn-cs"/>
              </a:rPr>
              <a:t>Plus en détail: les vœux multiples</a:t>
            </a:r>
            <a:endParaRPr lang="fr-FR" sz="260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7" name="ZoneTexte 26">
            <a:hlinkClick r:id="rId10" action="ppaction://hlinksldjump"/>
          </p:cNvPr>
          <p:cNvSpPr txBox="1"/>
          <p:nvPr/>
        </p:nvSpPr>
        <p:spPr>
          <a:xfrm>
            <a:off x="6484978" y="2629973"/>
            <a:ext cx="3460890" cy="501793"/>
          </a:xfrm>
          <a:prstGeom prst="rect">
            <a:avLst/>
          </a:prstGeom>
          <a:solidFill>
            <a:srgbClr val="F28E65"/>
          </a:solidFill>
        </p:spPr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sz="2600" dirty="0" smtClean="0">
                <a:solidFill>
                  <a:prstClr val="white"/>
                </a:solidFill>
                <a:latin typeface="Calibri"/>
                <a:cs typeface="+mn-cs"/>
              </a:rPr>
              <a:t>Les CPGE</a:t>
            </a:r>
            <a:endParaRPr lang="fr-FR" sz="260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8" name="ZoneTexte 27">
            <a:hlinkClick r:id="rId11" action="ppaction://hlinksldjump"/>
          </p:cNvPr>
          <p:cNvSpPr txBox="1"/>
          <p:nvPr/>
        </p:nvSpPr>
        <p:spPr>
          <a:xfrm>
            <a:off x="6484978" y="3278045"/>
            <a:ext cx="3460890" cy="501793"/>
          </a:xfrm>
          <a:prstGeom prst="rect">
            <a:avLst/>
          </a:prstGeom>
          <a:solidFill>
            <a:srgbClr val="F28E65"/>
          </a:solidFill>
        </p:spPr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sz="2600" dirty="0" smtClean="0">
                <a:solidFill>
                  <a:prstClr val="white"/>
                </a:solidFill>
                <a:latin typeface="Calibri"/>
                <a:cs typeface="+mn-cs"/>
              </a:rPr>
              <a:t>Les Licences</a:t>
            </a:r>
            <a:endParaRPr lang="fr-FR" sz="260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9" name="ZoneTexte 28">
            <a:hlinkClick r:id="rId12" action="ppaction://hlinksldjump"/>
          </p:cNvPr>
          <p:cNvSpPr txBox="1"/>
          <p:nvPr/>
        </p:nvSpPr>
        <p:spPr>
          <a:xfrm>
            <a:off x="6486941" y="3926116"/>
            <a:ext cx="3460890" cy="901902"/>
          </a:xfrm>
          <a:prstGeom prst="rect">
            <a:avLst/>
          </a:prstGeom>
          <a:solidFill>
            <a:srgbClr val="F28E65"/>
          </a:solidFill>
        </p:spPr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sz="2600" dirty="0" smtClean="0">
                <a:solidFill>
                  <a:prstClr val="white"/>
                </a:solidFill>
                <a:latin typeface="Calibri"/>
                <a:cs typeface="+mn-cs"/>
              </a:rPr>
              <a:t>Les Écoles de commerce et d’ingénieur</a:t>
            </a:r>
            <a:endParaRPr lang="fr-FR" sz="260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0" name="ZoneTexte 29">
            <a:hlinkClick r:id="rId13" action="ppaction://hlinksldjump"/>
          </p:cNvPr>
          <p:cNvSpPr txBox="1"/>
          <p:nvPr/>
        </p:nvSpPr>
        <p:spPr>
          <a:xfrm>
            <a:off x="6484978" y="5292005"/>
            <a:ext cx="3460890" cy="901902"/>
          </a:xfrm>
          <a:prstGeom prst="rect">
            <a:avLst/>
          </a:prstGeom>
          <a:solidFill>
            <a:srgbClr val="26338B"/>
          </a:solidFill>
        </p:spPr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sz="2600" dirty="0" smtClean="0">
                <a:solidFill>
                  <a:prstClr val="white"/>
                </a:solidFill>
                <a:latin typeface="Calibri"/>
                <a:cs typeface="+mn-cs"/>
              </a:rPr>
              <a:t>Exemple 2 : 5 vœux 64 candidatures</a:t>
            </a:r>
            <a:endParaRPr lang="fr-FR" sz="260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1" name="ZoneTexte 30">
            <a:hlinkClick r:id="rId14" action="ppaction://hlinksldjump"/>
          </p:cNvPr>
          <p:cNvSpPr txBox="1"/>
          <p:nvPr/>
        </p:nvSpPr>
        <p:spPr>
          <a:xfrm>
            <a:off x="6484978" y="6302380"/>
            <a:ext cx="3460890" cy="501793"/>
          </a:xfrm>
          <a:prstGeom prst="rect">
            <a:avLst/>
          </a:prstGeom>
          <a:solidFill>
            <a:srgbClr val="F28E65"/>
          </a:solidFill>
        </p:spPr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sz="2600" dirty="0" smtClean="0">
                <a:solidFill>
                  <a:prstClr val="white"/>
                </a:solidFill>
                <a:latin typeface="Calibri"/>
                <a:cs typeface="+mn-cs"/>
              </a:rPr>
              <a:t>Les CPGE : 2 voies</a:t>
            </a:r>
            <a:endParaRPr lang="fr-FR" sz="260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2" name="ZoneTexte 31">
            <a:hlinkClick r:id="rId15" action="ppaction://hlinksldjump"/>
          </p:cNvPr>
          <p:cNvSpPr txBox="1"/>
          <p:nvPr/>
        </p:nvSpPr>
        <p:spPr>
          <a:xfrm>
            <a:off x="6484978" y="6950452"/>
            <a:ext cx="3460890" cy="501793"/>
          </a:xfrm>
          <a:prstGeom prst="rect">
            <a:avLst/>
          </a:prstGeom>
          <a:solidFill>
            <a:srgbClr val="F28E65"/>
          </a:solidFill>
        </p:spPr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sz="2600" dirty="0" smtClean="0">
                <a:solidFill>
                  <a:prstClr val="white"/>
                </a:solidFill>
                <a:latin typeface="Calibri"/>
                <a:cs typeface="+mn-cs"/>
              </a:rPr>
              <a:t>PACES Ile de France</a:t>
            </a:r>
            <a:endParaRPr lang="fr-FR" sz="2600" dirty="0">
              <a:solidFill>
                <a:prstClr val="white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034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1960" y="2514640"/>
            <a:ext cx="1362528" cy="1946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1960" y="5478292"/>
            <a:ext cx="1368152" cy="1946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71760" y="2931256"/>
            <a:ext cx="1693436" cy="901987"/>
          </a:xfrm>
          <a:prstGeom prst="rect">
            <a:avLst/>
          </a:prstGeom>
          <a:solidFill>
            <a:srgbClr val="0070C0"/>
          </a:solidFill>
        </p:spPr>
        <p:txBody>
          <a:bodyPr wrap="square" lIns="100783" tIns="50392" rIns="100783" bIns="50392" rtlCol="0">
            <a:spAutoFit/>
          </a:bodyPr>
          <a:lstStyle/>
          <a:p>
            <a:pPr algn="ctr" defTabSz="1007838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</a:rPr>
              <a:t>un </a:t>
            </a:r>
            <a:r>
              <a:rPr lang="fr-FR" dirty="0">
                <a:solidFill>
                  <a:prstClr val="white"/>
                </a:solidFill>
                <a:latin typeface="Calibri"/>
              </a:rPr>
              <a:t>document </a:t>
            </a:r>
            <a:endParaRPr lang="fr-FR" dirty="0" smtClean="0">
              <a:solidFill>
                <a:prstClr val="white"/>
              </a:solidFill>
              <a:latin typeface="Calibri"/>
            </a:endParaRPr>
          </a:p>
          <a:p>
            <a:pPr algn="ctr" defTabSz="1007838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</a:rPr>
              <a:t>synthétique </a:t>
            </a:r>
          </a:p>
          <a:p>
            <a:pPr algn="ctr" defTabSz="1007838" fontAlgn="auto">
              <a:spcBef>
                <a:spcPts val="0"/>
              </a:spcBef>
              <a:spcAft>
                <a:spcPts val="0"/>
              </a:spcAft>
            </a:pPr>
            <a:r>
              <a:rPr lang="fr-FR" sz="1600" dirty="0" smtClean="0">
                <a:solidFill>
                  <a:prstClr val="white"/>
                </a:solidFill>
                <a:latin typeface="Calibri"/>
              </a:rPr>
              <a:t>(4 pages)</a:t>
            </a:r>
            <a:endParaRPr lang="fr-FR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1760" y="6095196"/>
            <a:ext cx="1656184" cy="624988"/>
          </a:xfrm>
          <a:prstGeom prst="rect">
            <a:avLst/>
          </a:prstGeom>
          <a:solidFill>
            <a:srgbClr val="0070C0"/>
          </a:solidFill>
        </p:spPr>
        <p:txBody>
          <a:bodyPr wrap="square" lIns="100783" tIns="50392" rIns="100783" bIns="50392" rtlCol="0">
            <a:spAutoFit/>
          </a:bodyPr>
          <a:lstStyle/>
          <a:p>
            <a:pPr algn="ctr" defTabSz="1007838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</a:rPr>
              <a:t>un </a:t>
            </a:r>
            <a:r>
              <a:rPr lang="fr-FR" dirty="0" err="1">
                <a:solidFill>
                  <a:prstClr val="white"/>
                </a:solidFill>
                <a:latin typeface="Calibri"/>
              </a:rPr>
              <a:t>vademecum</a:t>
            </a:r>
            <a:r>
              <a:rPr lang="fr-FR" dirty="0">
                <a:solidFill>
                  <a:prstClr val="white"/>
                </a:solidFill>
                <a:latin typeface="Calibri"/>
              </a:rPr>
              <a:t> </a:t>
            </a:r>
            <a:endParaRPr lang="fr-FR" dirty="0" smtClean="0">
              <a:solidFill>
                <a:prstClr val="white"/>
              </a:solidFill>
              <a:latin typeface="Calibri"/>
            </a:endParaRPr>
          </a:p>
          <a:p>
            <a:pPr algn="ctr" defTabSz="1007838" fontAlgn="auto">
              <a:spcBef>
                <a:spcPts val="0"/>
              </a:spcBef>
              <a:spcAft>
                <a:spcPts val="0"/>
              </a:spcAft>
            </a:pPr>
            <a:r>
              <a:rPr lang="fr-FR" sz="1600" dirty="0" smtClean="0">
                <a:solidFill>
                  <a:prstClr val="white"/>
                </a:solidFill>
                <a:latin typeface="Calibri"/>
              </a:rPr>
              <a:t>(</a:t>
            </a:r>
            <a:r>
              <a:rPr lang="fr-FR" sz="1600" dirty="0">
                <a:solidFill>
                  <a:prstClr val="white"/>
                </a:solidFill>
                <a:latin typeface="Calibri"/>
              </a:rPr>
              <a:t>28 pages)</a:t>
            </a:r>
          </a:p>
        </p:txBody>
      </p:sp>
      <p:sp>
        <p:nvSpPr>
          <p:cNvPr id="12" name="AutoShape 4" descr="Confirmation, Symbole, Icône, Vert, Approuv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defTabSz="449216"/>
            <a:endParaRPr lang="fr-FR">
              <a:solidFill>
                <a:prstClr val="black"/>
              </a:solidFill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0" y="0"/>
            <a:ext cx="10080625" cy="899518"/>
          </a:xfrm>
          <a:prstGeom prst="rect">
            <a:avLst/>
          </a:prstGeom>
          <a:solidFill>
            <a:srgbClr val="26338B"/>
          </a:solidFill>
          <a:ln>
            <a:noFill/>
          </a:ln>
          <a:extLst/>
        </p:spPr>
        <p:txBody>
          <a:bodyPr wrap="none" lIns="91430" tIns="45716" rIns="91430" bIns="45716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5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31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defTabSz="449216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solidFill>
                <a:prstClr val="black"/>
              </a:solidFill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307976" y="101960"/>
            <a:ext cx="8429844" cy="71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080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35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31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defTabSz="449216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S’informer sur le Plan Étudiants et Parcoursup</a:t>
            </a:r>
            <a:endParaRPr lang="fr-FR" altLang="fr-FR" sz="2400" b="1" i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83" t="22331" r="14555" b="24829"/>
          <a:stretch>
            <a:fillRect/>
          </a:stretch>
        </p:blipFill>
        <p:spPr bwMode="auto">
          <a:xfrm>
            <a:off x="8764587" y="-36587"/>
            <a:ext cx="1141413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6336" y="2514640"/>
            <a:ext cx="1354422" cy="1946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à coins arrondis 15"/>
          <p:cNvSpPr/>
          <p:nvPr/>
        </p:nvSpPr>
        <p:spPr>
          <a:xfrm>
            <a:off x="143768" y="4643933"/>
            <a:ext cx="6902004" cy="390987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defTabSz="1007838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>
                <a:solidFill>
                  <a:prstClr val="white"/>
                </a:solidFill>
              </a:rPr>
              <a:t>Pour les professeurs principaux, les PRIO et les chefs d’établissement : 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43768" y="941922"/>
            <a:ext cx="9762232" cy="877125"/>
          </a:xfrm>
          <a:prstGeom prst="rect">
            <a:avLst/>
          </a:prstGeom>
          <a:solidFill>
            <a:srgbClr val="51BAAA"/>
          </a:solidFill>
          <a:ln>
            <a:noFill/>
          </a:ln>
          <a:effectLst/>
          <a:extLst/>
        </p:spPr>
        <p:txBody>
          <a:bodyPr wrap="square" lIns="91401" tIns="45701" rIns="91401" bIns="45701">
            <a:spAutoFit/>
          </a:bodyPr>
          <a:lstStyle>
            <a:lvl1pPr defTabSz="8286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2867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fr-FR" altLang="fr-FR" sz="2400" b="1" dirty="0" smtClean="0">
                <a:solidFill>
                  <a:prstClr val="white"/>
                </a:solidFill>
                <a:latin typeface="Arial" pitchFamily="34" charset="0"/>
              </a:rPr>
              <a:t>Toutes les informations sur le site </a:t>
            </a:r>
            <a:r>
              <a:rPr lang="fr-FR" altLang="fr-FR" sz="2400" b="1" dirty="0" err="1" smtClean="0">
                <a:solidFill>
                  <a:prstClr val="white"/>
                </a:solidFill>
                <a:latin typeface="Arial" pitchFamily="34" charset="0"/>
              </a:rPr>
              <a:t>Eduscol</a:t>
            </a:r>
            <a:r>
              <a:rPr lang="fr-FR" altLang="fr-FR" sz="2400" b="1" dirty="0" smtClean="0">
                <a:solidFill>
                  <a:prstClr val="white"/>
                </a:solidFill>
                <a:latin typeface="Arial" pitchFamily="34" charset="0"/>
              </a:rPr>
              <a:t> :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fr-FR" altLang="fr-FR" sz="1800" dirty="0">
                <a:solidFill>
                  <a:prstClr val="white"/>
                </a:solidFill>
                <a:latin typeface="Arial" pitchFamily="34" charset="0"/>
                <a:hlinkClick r:id="rId6"/>
              </a:rPr>
              <a:t>http://</a:t>
            </a:r>
            <a:r>
              <a:rPr lang="fr-FR" altLang="fr-FR" sz="1800" dirty="0" smtClean="0">
                <a:solidFill>
                  <a:prstClr val="white"/>
                </a:solidFill>
                <a:latin typeface="Arial" pitchFamily="34" charset="0"/>
                <a:hlinkClick r:id="rId6"/>
              </a:rPr>
              <a:t>eduscol.education.fr/cid73382/l-orientation-du-lycee-a-l-enseignement-superieur.html</a:t>
            </a:r>
            <a:endParaRPr lang="fr-FR" altLang="fr-FR" sz="1800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155575" y="1910413"/>
            <a:ext cx="3228553" cy="357256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defTabSz="1007838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>
                <a:solidFill>
                  <a:prstClr val="white"/>
                </a:solidFill>
              </a:rPr>
              <a:t>Pour les </a:t>
            </a:r>
            <a:r>
              <a:rPr lang="fr-FR" b="1" dirty="0" smtClean="0">
                <a:solidFill>
                  <a:prstClr val="white"/>
                </a:solidFill>
              </a:rPr>
              <a:t>élèves et les parents: </a:t>
            </a:r>
            <a:endParaRPr lang="fr-FR" b="1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4688" y="5436021"/>
            <a:ext cx="1369323" cy="1946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2360" y="5456443"/>
            <a:ext cx="2591117" cy="1943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3384128" y="5956696"/>
            <a:ext cx="1945387" cy="901987"/>
          </a:xfrm>
          <a:prstGeom prst="rect">
            <a:avLst/>
          </a:prstGeom>
          <a:solidFill>
            <a:srgbClr val="0070C0"/>
          </a:solidFill>
        </p:spPr>
        <p:txBody>
          <a:bodyPr wrap="square" lIns="100783" tIns="50392" rIns="100783" bIns="50392" rtlCol="0">
            <a:spAutoFit/>
          </a:bodyPr>
          <a:lstStyle/>
          <a:p>
            <a:pPr algn="ctr" defTabSz="1007838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</a:rPr>
              <a:t>un diaporama de présentation </a:t>
            </a:r>
          </a:p>
          <a:p>
            <a:pPr algn="ctr" defTabSz="1007838" fontAlgn="auto">
              <a:spcBef>
                <a:spcPts val="0"/>
              </a:spcBef>
              <a:spcAft>
                <a:spcPts val="0"/>
              </a:spcAft>
            </a:pPr>
            <a:r>
              <a:rPr lang="fr-FR" sz="1600" dirty="0" smtClean="0">
                <a:solidFill>
                  <a:prstClr val="white"/>
                </a:solidFill>
                <a:latin typeface="Calibri"/>
              </a:rPr>
              <a:t>(51 diapos)</a:t>
            </a:r>
            <a:endParaRPr lang="fr-FR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384128" y="3069755"/>
            <a:ext cx="1693436" cy="624988"/>
          </a:xfrm>
          <a:prstGeom prst="rect">
            <a:avLst/>
          </a:prstGeom>
          <a:solidFill>
            <a:srgbClr val="0070C0"/>
          </a:solidFill>
        </p:spPr>
        <p:txBody>
          <a:bodyPr wrap="square" lIns="100783" tIns="50392" rIns="100783" bIns="50392" rtlCol="0">
            <a:spAutoFit/>
          </a:bodyPr>
          <a:lstStyle/>
          <a:p>
            <a:pPr algn="ctr" defTabSz="1007838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</a:rPr>
              <a:t>une FAQ</a:t>
            </a:r>
          </a:p>
          <a:p>
            <a:pPr algn="ctr" defTabSz="1007838" fontAlgn="auto">
              <a:spcBef>
                <a:spcPts val="0"/>
              </a:spcBef>
              <a:spcAft>
                <a:spcPts val="0"/>
              </a:spcAft>
            </a:pPr>
            <a:r>
              <a:rPr lang="fr-FR" sz="1600" dirty="0" smtClean="0">
                <a:solidFill>
                  <a:prstClr val="white"/>
                </a:solidFill>
                <a:latin typeface="Calibri"/>
              </a:rPr>
              <a:t>(20 pages)</a:t>
            </a:r>
            <a:endParaRPr lang="fr-FR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8280672" y="4667017"/>
            <a:ext cx="1693436" cy="624988"/>
          </a:xfrm>
          <a:prstGeom prst="rect">
            <a:avLst/>
          </a:prstGeom>
          <a:solidFill>
            <a:srgbClr val="0070C0"/>
          </a:solidFill>
        </p:spPr>
        <p:txBody>
          <a:bodyPr wrap="square" lIns="100783" tIns="50392" rIns="100783" bIns="50392" rtlCol="0">
            <a:spAutoFit/>
          </a:bodyPr>
          <a:lstStyle/>
          <a:p>
            <a:pPr algn="ctr" defTabSz="1007838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</a:rPr>
              <a:t>15 fiches</a:t>
            </a:r>
          </a:p>
          <a:p>
            <a:pPr algn="ctr" defTabSz="1007838" fontAlgn="auto">
              <a:spcBef>
                <a:spcPts val="0"/>
              </a:spcBef>
              <a:spcAft>
                <a:spcPts val="0"/>
              </a:spcAft>
            </a:pPr>
            <a:r>
              <a:rPr lang="fr-FR" sz="1600" dirty="0" smtClean="0">
                <a:solidFill>
                  <a:prstClr val="white"/>
                </a:solidFill>
                <a:latin typeface="Calibri"/>
              </a:rPr>
              <a:t>L’essentiel sur …</a:t>
            </a:r>
            <a:endParaRPr lang="fr-FR" sz="16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0" name="Picture 3" descr="G:\AEFE\Services\SORES\14. SITE INTERNET\Boite à outils 2017-2018\3. Fiches thématiques\Images\accueil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851450"/>
            <a:ext cx="708125" cy="7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383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6" grpId="0" animBg="1"/>
      <p:bldP spid="17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375873" y="1081074"/>
            <a:ext cx="3791227" cy="378692"/>
          </a:xfrm>
          <a:prstGeom prst="rect">
            <a:avLst/>
          </a:prstGeom>
          <a:solidFill>
            <a:srgbClr val="51BAAA"/>
          </a:solidFill>
        </p:spPr>
        <p:txBody>
          <a:bodyPr wrap="square" lIns="100706" tIns="50355" rIns="100706" bIns="50355" rtlCol="0">
            <a:spAutoFit/>
          </a:bodyPr>
          <a:lstStyle/>
          <a:p>
            <a:pPr algn="ctr" defTabSz="1007108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  <a:latin typeface="Calibri"/>
              </a:rPr>
              <a:t>Un site dédié de l’ONISEP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122" y="1633723"/>
            <a:ext cx="4375513" cy="1867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0131" y="3610853"/>
            <a:ext cx="3180040" cy="33926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100706" tIns="50355" rIns="100706" bIns="50355">
            <a:spAutoFit/>
          </a:bodyPr>
          <a:lstStyle/>
          <a:p>
            <a:pPr defTabSz="1007108" fontAlgn="auto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prstClr val="black"/>
                </a:solidFill>
                <a:hlinkClick r:id="rId3"/>
              </a:rPr>
              <a:t>http://www.terminales2017-2018.fr/</a:t>
            </a:r>
            <a:endParaRPr lang="fr-FR" sz="1500" dirty="0">
              <a:solidFill>
                <a:prstClr val="black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413801" y="1081076"/>
            <a:ext cx="3791227" cy="609525"/>
          </a:xfrm>
          <a:prstGeom prst="rect">
            <a:avLst/>
          </a:prstGeom>
          <a:solidFill>
            <a:srgbClr val="51BAAA"/>
          </a:solidFill>
        </p:spPr>
        <p:txBody>
          <a:bodyPr wrap="square" lIns="100706" tIns="50355" rIns="100706" bIns="50355" rtlCol="0">
            <a:spAutoFit/>
          </a:bodyPr>
          <a:lstStyle/>
          <a:p>
            <a:pPr algn="ctr" defTabSz="1007108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  <a:latin typeface="Calibri"/>
              </a:rPr>
              <a:t>Des informations sur les filières</a:t>
            </a:r>
          </a:p>
          <a:p>
            <a:pPr algn="ctr" defTabSz="1007108" fontAlgn="auto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prstClr val="white"/>
                </a:solidFill>
                <a:latin typeface="Calibri"/>
              </a:rPr>
              <a:t>(notamment en tension)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2928" y="1795450"/>
            <a:ext cx="3087191" cy="18899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277293" y="4256096"/>
            <a:ext cx="3791227" cy="378692"/>
          </a:xfrm>
          <a:prstGeom prst="rect">
            <a:avLst/>
          </a:prstGeom>
          <a:solidFill>
            <a:srgbClr val="51BAAA"/>
          </a:solidFill>
        </p:spPr>
        <p:txBody>
          <a:bodyPr wrap="square" lIns="100706" tIns="50355" rIns="100706" bIns="50355" rtlCol="0">
            <a:spAutoFit/>
          </a:bodyPr>
          <a:lstStyle/>
          <a:p>
            <a:pPr algn="ctr" defTabSz="1007108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  <a:latin typeface="Calibri"/>
              </a:rPr>
              <a:t>Des MOOC</a:t>
            </a:r>
            <a:endParaRPr lang="fr-FR" sz="15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00" y="4805699"/>
            <a:ext cx="4112092" cy="17574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5490919" y="3779842"/>
            <a:ext cx="3791227" cy="655691"/>
          </a:xfrm>
          <a:prstGeom prst="rect">
            <a:avLst/>
          </a:prstGeom>
          <a:solidFill>
            <a:srgbClr val="51BAAA"/>
          </a:solidFill>
        </p:spPr>
        <p:txBody>
          <a:bodyPr wrap="square" lIns="100706" tIns="50355" rIns="100706" bIns="50355" rtlCol="0">
            <a:spAutoFit/>
          </a:bodyPr>
          <a:lstStyle/>
          <a:p>
            <a:pPr algn="ctr" defTabSz="1007108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  <a:latin typeface="Calibri"/>
              </a:rPr>
              <a:t>Les ressources du SORES :</a:t>
            </a:r>
          </a:p>
          <a:p>
            <a:pPr algn="ctr" defTabSz="1007108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  <a:latin typeface="Calibri"/>
              </a:rPr>
              <a:t>Sur le site aefe.fr</a:t>
            </a:r>
            <a:endParaRPr lang="fr-FR" sz="15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2" name="Image 2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235"/>
          <a:stretch>
            <a:fillRect/>
          </a:stretch>
        </p:blipFill>
        <p:spPr bwMode="auto">
          <a:xfrm>
            <a:off x="5830964" y="4573593"/>
            <a:ext cx="2924432" cy="22224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97901" y="6637355"/>
            <a:ext cx="4286726" cy="57675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0706" tIns="50355" rIns="100706" bIns="50355">
            <a:spAutoFit/>
          </a:bodyPr>
          <a:lstStyle/>
          <a:p>
            <a:pPr defTabSz="1007108" fontAlgn="auto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prstClr val="black"/>
                </a:solidFill>
                <a:hlinkClick r:id="rId8"/>
              </a:rPr>
              <a:t>https://www.fun-mooc.fr/news/france-universite-numerique-propose-7-mooc-pour-ai/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62611" y="6874850"/>
            <a:ext cx="1861132" cy="33926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0706" tIns="50355" rIns="100706" bIns="50355">
            <a:spAutoFit/>
          </a:bodyPr>
          <a:lstStyle/>
          <a:p>
            <a:pPr defTabSz="1007108" fontAlgn="auto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prstClr val="black"/>
                </a:solidFill>
                <a:hlinkClick r:id="rId6"/>
              </a:rPr>
              <a:t>http://www.aefe.fr/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0" name="AutoShape 4" descr="Confirmation, Symbole, Icône, Vert, Approuv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374" tIns="45686" rIns="91374" bIns="45686" numCol="1" anchor="t" anchorCtr="0" compatLnSpc="1">
            <a:prstTxWarp prst="textNoShape">
              <a:avLst/>
            </a:prstTxWarp>
          </a:bodyPr>
          <a:lstStyle/>
          <a:p>
            <a:pPr defTabSz="448936"/>
            <a:endParaRPr lang="fr-FR">
              <a:solidFill>
                <a:prstClr val="black"/>
              </a:solidFill>
            </a:endParaRP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0" y="0"/>
            <a:ext cx="10080625" cy="899518"/>
          </a:xfrm>
          <a:prstGeom prst="rect">
            <a:avLst/>
          </a:prstGeom>
          <a:solidFill>
            <a:srgbClr val="26338B"/>
          </a:solidFill>
          <a:ln>
            <a:noFill/>
          </a:ln>
          <a:extLst/>
        </p:spPr>
        <p:txBody>
          <a:bodyPr wrap="none" lIns="91374" tIns="45686" rIns="91374" bIns="45686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5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31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defTabSz="448936" eaLnBrk="1" hangingPunct="1">
              <a:spcBef>
                <a:spcPct val="0"/>
              </a:spcBef>
              <a:buClrTx/>
              <a:buSzTx/>
              <a:buNone/>
            </a:pPr>
            <a:endParaRPr lang="fr-FR" altLang="fr-FR" sz="1800">
              <a:solidFill>
                <a:prstClr val="black"/>
              </a:solidFill>
            </a:endParaRP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307979" y="101960"/>
            <a:ext cx="8429844" cy="71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080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35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31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defTabSz="448936" rtl="1" eaLnBrk="1" hangingPunct="1">
              <a:spcBef>
                <a:spcPct val="0"/>
              </a:spcBef>
              <a:buClrTx/>
              <a:buSzTx/>
              <a:buNone/>
            </a:pPr>
            <a:r>
              <a:rPr lang="fr-FR" altLang="fr-FR" sz="2400" b="1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Les ressources pour s’informer</a:t>
            </a: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83" t="22331" r="14555" b="24829"/>
          <a:stretch>
            <a:fillRect/>
          </a:stretch>
        </p:blipFill>
        <p:spPr bwMode="auto">
          <a:xfrm>
            <a:off x="8764587" y="-36587"/>
            <a:ext cx="1141413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G:\AEFE\Services\SORES\14. SITE INTERNET\Boite à outils 2017-2018\3. Fiches thématiques\Images\accueil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500" y="6847433"/>
            <a:ext cx="708125" cy="7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868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540784" y="1187549"/>
            <a:ext cx="8783794" cy="523202"/>
          </a:xfrm>
          <a:prstGeom prst="rect">
            <a:avLst/>
          </a:prstGeom>
          <a:solidFill>
            <a:srgbClr val="51BAAA"/>
          </a:solidFill>
          <a:ln>
            <a:noFill/>
          </a:ln>
          <a:effectLst/>
          <a:extLst/>
        </p:spPr>
        <p:txBody>
          <a:bodyPr lIns="91344" tIns="45673" rIns="91344" bIns="45673">
            <a:spAutoFit/>
          </a:bodyPr>
          <a:lstStyle>
            <a:lvl1pPr defTabSz="8286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2867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None/>
            </a:pPr>
            <a:r>
              <a:rPr lang="fr-FR" altLang="fr-FR" sz="2800" b="1" dirty="0">
                <a:solidFill>
                  <a:prstClr val="white"/>
                </a:solidFill>
                <a:latin typeface="Arial" pitchFamily="34" charset="0"/>
              </a:rPr>
              <a:t>La nouvelle brochure AEFE-</a:t>
            </a:r>
            <a:r>
              <a:rPr lang="fr-FR" altLang="fr-FR" sz="2800" b="1" dirty="0" err="1">
                <a:solidFill>
                  <a:prstClr val="white"/>
                </a:solidFill>
                <a:latin typeface="Arial" pitchFamily="34" charset="0"/>
              </a:rPr>
              <a:t>CampusFrance</a:t>
            </a:r>
            <a:endParaRPr lang="fr-FR" altLang="fr-FR" sz="28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5040322" y="5652263"/>
            <a:ext cx="432277" cy="36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44" tIns="45673" rIns="91344" bIns="45673">
            <a:spAutoFit/>
          </a:bodyPr>
          <a:lstStyle>
            <a:lvl1pPr defTabSz="8286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2867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None/>
            </a:pPr>
            <a:endParaRPr lang="fr-FR" altLang="fr-FR" sz="18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360522" y="6443227"/>
            <a:ext cx="9058562" cy="92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04" tIns="43404" rIns="86804" bIns="43404">
            <a:spAutoFit/>
          </a:bodyPr>
          <a:lstStyle>
            <a:lvl1pPr defTabSz="8286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2867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 hangingPunct="1">
              <a:spcAft>
                <a:spcPts val="0"/>
              </a:spcAft>
              <a:buNone/>
            </a:pPr>
            <a:r>
              <a:rPr lang="fr-FR" altLang="fr-FR" sz="1800">
                <a:solidFill>
                  <a:srgbClr val="000000"/>
                </a:solidFill>
                <a:latin typeface="Arial" pitchFamily="34" charset="0"/>
              </a:rPr>
              <a:t>Un guide à destination des élèves et des familles, réalisé en partenariat entre l’AEFE et CampusFrance, sur les formations supérieures et la préparation du séjour de l’étudiant en France. </a:t>
            </a:r>
            <a:r>
              <a:rPr lang="fr-FR" altLang="fr-FR" sz="1800" b="1">
                <a:solidFill>
                  <a:prstClr val="black"/>
                </a:solidFill>
                <a:latin typeface="Arial" pitchFamily="34" charset="0"/>
              </a:rPr>
              <a:t>Disponible en téléchargement sur </a:t>
            </a:r>
            <a:r>
              <a:rPr lang="fr-FR" altLang="fr-FR" sz="1800" b="1">
                <a:solidFill>
                  <a:srgbClr val="C00000"/>
                </a:solidFill>
                <a:latin typeface="Arial" pitchFamily="34" charset="0"/>
                <a:hlinkClick r:id="rId2"/>
              </a:rPr>
              <a:t>www.aefe.fr</a:t>
            </a:r>
            <a:endParaRPr lang="fr-FR" altLang="fr-FR" sz="1800" b="1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7894" y="2194413"/>
            <a:ext cx="2729583" cy="4058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0" y="0"/>
            <a:ext cx="10080625" cy="899518"/>
          </a:xfrm>
          <a:prstGeom prst="rect">
            <a:avLst/>
          </a:prstGeom>
          <a:solidFill>
            <a:srgbClr val="26338B"/>
          </a:solidFill>
          <a:ln>
            <a:noFill/>
          </a:ln>
          <a:extLst/>
        </p:spPr>
        <p:txBody>
          <a:bodyPr wrap="none" lIns="91374" tIns="45686" rIns="91374" bIns="45686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5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31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defTabSz="448936" eaLnBrk="1" hangingPunct="1">
              <a:spcBef>
                <a:spcPct val="0"/>
              </a:spcBef>
              <a:buClrTx/>
              <a:buSzTx/>
              <a:buNone/>
            </a:pPr>
            <a:endParaRPr lang="fr-FR" altLang="fr-FR" sz="1800">
              <a:solidFill>
                <a:prstClr val="black"/>
              </a:solidFill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307979" y="101960"/>
            <a:ext cx="8429844" cy="71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080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35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31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defTabSz="448936" rtl="1" eaLnBrk="1" hangingPunct="1">
              <a:spcBef>
                <a:spcPct val="0"/>
              </a:spcBef>
              <a:buClrTx/>
              <a:buSzTx/>
              <a:buNone/>
            </a:pPr>
            <a:r>
              <a:rPr lang="fr-FR" altLang="fr-FR" sz="2400" b="1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Les ressources pour s’informer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83" t="22331" r="14555" b="24829"/>
          <a:stretch>
            <a:fillRect/>
          </a:stretch>
        </p:blipFill>
        <p:spPr bwMode="auto">
          <a:xfrm>
            <a:off x="8764587" y="-36587"/>
            <a:ext cx="1141413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G:\AEFE\Services\SORES\14. SITE INTERNET\Boite à outils 2017-2018\3. Fiches thématiques\Images\accueil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3992" y="6851450"/>
            <a:ext cx="708125" cy="7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0595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10" name="Text Box 78"/>
          <p:cNvSpPr txBox="1">
            <a:spLocks noChangeArrowheads="1"/>
          </p:cNvSpPr>
          <p:nvPr/>
        </p:nvSpPr>
        <p:spPr bwMode="auto">
          <a:xfrm>
            <a:off x="3671730" y="6234983"/>
            <a:ext cx="2591911" cy="87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88" tIns="45643" rIns="91288" bIns="45643">
            <a:spAutoFit/>
          </a:bodyPr>
          <a:lstStyle>
            <a:lvl1pPr defTabSz="407988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07988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07988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07988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07988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rtl="1" eaLnBrk="1" fontAlgn="auto" hangingPunct="1">
              <a:spcBef>
                <a:spcPct val="50000"/>
              </a:spcBef>
              <a:spcAft>
                <a:spcPts val="0"/>
              </a:spcAft>
              <a:buNone/>
            </a:pPr>
            <a:r>
              <a:rPr lang="fr-FR" altLang="fr-FR" sz="1700">
                <a:solidFill>
                  <a:srgbClr val="000000"/>
                </a:solidFill>
                <a:latin typeface="Arial" pitchFamily="34" charset="0"/>
              </a:rPr>
              <a:t>Ses guides</a:t>
            </a:r>
            <a:br>
              <a:rPr lang="fr-FR" altLang="fr-FR" sz="1700">
                <a:solidFill>
                  <a:srgbClr val="000000"/>
                </a:solidFill>
                <a:latin typeface="Arial" pitchFamily="34" charset="0"/>
              </a:rPr>
            </a:br>
            <a:r>
              <a:rPr lang="fr-FR" altLang="fr-FR" sz="1700">
                <a:solidFill>
                  <a:srgbClr val="000000"/>
                </a:solidFill>
                <a:latin typeface="Arial" pitchFamily="34" charset="0"/>
              </a:rPr>
              <a:t>« Après le bac »</a:t>
            </a:r>
            <a:br>
              <a:rPr lang="fr-FR" altLang="fr-FR" sz="1700">
                <a:solidFill>
                  <a:srgbClr val="000000"/>
                </a:solidFill>
                <a:latin typeface="Arial" pitchFamily="34" charset="0"/>
              </a:rPr>
            </a:br>
            <a:r>
              <a:rPr lang="fr-FR" altLang="fr-FR" sz="170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fr-FR" altLang="fr-FR" sz="1200">
                <a:solidFill>
                  <a:srgbClr val="C00000"/>
                </a:solidFill>
                <a:latin typeface="Arial" pitchFamily="34" charset="0"/>
              </a:rPr>
              <a:t>À télécharger </a:t>
            </a:r>
          </a:p>
        </p:txBody>
      </p:sp>
      <p:sp>
        <p:nvSpPr>
          <p:cNvPr id="44111" name="Text Box 79"/>
          <p:cNvSpPr txBox="1">
            <a:spLocks noChangeArrowheads="1"/>
          </p:cNvSpPr>
          <p:nvPr/>
        </p:nvSpPr>
        <p:spPr bwMode="auto">
          <a:xfrm>
            <a:off x="575796" y="6156240"/>
            <a:ext cx="2593661" cy="90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88" tIns="45643" rIns="91288" bIns="45643">
            <a:spAutoFit/>
          </a:bodyPr>
          <a:lstStyle>
            <a:lvl1pPr defTabSz="407988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07988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07988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07988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07988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rtl="1" eaLnBrk="1" fontAlgn="auto" hangingPunct="1">
              <a:spcBef>
                <a:spcPct val="50000"/>
              </a:spcBef>
              <a:spcAft>
                <a:spcPts val="0"/>
              </a:spcAft>
              <a:buNone/>
            </a:pPr>
            <a:r>
              <a:rPr lang="fr-FR" altLang="fr-FR" sz="1700" dirty="0">
                <a:solidFill>
                  <a:srgbClr val="000000"/>
                </a:solidFill>
                <a:latin typeface="Arial" pitchFamily="34" charset="0"/>
              </a:rPr>
              <a:t>Les dossiers</a:t>
            </a:r>
            <a:r>
              <a:rPr lang="fr-FR" altLang="fr-FR" sz="1200" dirty="0">
                <a:solidFill>
                  <a:srgbClr val="C00000"/>
                </a:solidFill>
                <a:latin typeface="Arial" pitchFamily="34" charset="0"/>
              </a:rPr>
              <a:t/>
            </a:r>
            <a:br>
              <a:rPr lang="fr-FR" altLang="fr-FR" sz="1200" dirty="0">
                <a:solidFill>
                  <a:srgbClr val="C00000"/>
                </a:solidFill>
                <a:latin typeface="Arial" pitchFamily="34" charset="0"/>
              </a:rPr>
            </a:br>
            <a:r>
              <a:rPr lang="fr-FR" altLang="fr-FR" sz="1200" dirty="0">
                <a:solidFill>
                  <a:srgbClr val="C00000"/>
                </a:solidFill>
                <a:latin typeface="Arial" pitchFamily="34" charset="0"/>
              </a:rPr>
              <a:t>Au CDI, sur abonnement 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fr-FR" altLang="fr-FR" sz="1200" dirty="0">
                <a:solidFill>
                  <a:srgbClr val="C00000"/>
                </a:solidFill>
                <a:latin typeface="Arial" pitchFamily="34" charset="0"/>
              </a:rPr>
              <a:t>Kiosque en ligne, en vente sur </a:t>
            </a:r>
            <a:r>
              <a:rPr lang="fr-FR" altLang="fr-FR" sz="1200" dirty="0">
                <a:solidFill>
                  <a:srgbClr val="C00000"/>
                </a:solidFill>
                <a:latin typeface="Arial" pitchFamily="34" charset="0"/>
                <a:hlinkClick r:id="rId2"/>
              </a:rPr>
              <a:t>http://librairie.onisep.fr/</a:t>
            </a:r>
            <a:r>
              <a:rPr lang="fr-FR" altLang="fr-FR" sz="1200" dirty="0">
                <a:solidFill>
                  <a:srgbClr val="C00000"/>
                </a:solidFill>
                <a:latin typeface="Arial" pitchFamily="34" charset="0"/>
              </a:rPr>
              <a:t> </a:t>
            </a:r>
            <a:endParaRPr lang="fr-FR" altLang="fr-FR" sz="17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719295" y="1476936"/>
            <a:ext cx="8783794" cy="52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4" tIns="45677" rIns="91354" bIns="45677">
            <a:spAutoFit/>
          </a:bodyPr>
          <a:lstStyle>
            <a:lvl1pPr defTabSz="8286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2867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None/>
            </a:pPr>
            <a:r>
              <a:rPr lang="fr-FR" altLang="fr-FR" sz="2800">
                <a:solidFill>
                  <a:srgbClr val="024480"/>
                </a:solidFill>
                <a:latin typeface="Arial" pitchFamily="34" charset="0"/>
              </a:rPr>
              <a:t>Les publications de l’ONISEP</a:t>
            </a:r>
          </a:p>
        </p:txBody>
      </p:sp>
      <p:sp>
        <p:nvSpPr>
          <p:cNvPr id="2" name="Text Box 78"/>
          <p:cNvSpPr txBox="1">
            <a:spLocks noChangeArrowheads="1"/>
          </p:cNvSpPr>
          <p:nvPr/>
        </p:nvSpPr>
        <p:spPr bwMode="auto">
          <a:xfrm>
            <a:off x="6814926" y="6156240"/>
            <a:ext cx="2591911" cy="53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88" tIns="45643" rIns="91288" bIns="45643">
            <a:spAutoFit/>
          </a:bodyPr>
          <a:lstStyle>
            <a:lvl1pPr defTabSz="407988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07988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07988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07988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07988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rtl="1" eaLnBrk="1" fontAlgn="auto" hangingPunct="1">
              <a:spcBef>
                <a:spcPct val="50000"/>
              </a:spcBef>
              <a:spcAft>
                <a:spcPts val="0"/>
              </a:spcAft>
              <a:buNone/>
            </a:pPr>
            <a:r>
              <a:rPr lang="fr-FR" altLang="fr-FR" sz="1700">
                <a:solidFill>
                  <a:srgbClr val="000000"/>
                </a:solidFill>
                <a:latin typeface="Arial" pitchFamily="34" charset="0"/>
              </a:rPr>
              <a:t>Ses fiches post-bac</a:t>
            </a:r>
            <a:br>
              <a:rPr lang="fr-FR" altLang="fr-FR" sz="1700">
                <a:solidFill>
                  <a:srgbClr val="000000"/>
                </a:solidFill>
                <a:latin typeface="Arial" pitchFamily="34" charset="0"/>
              </a:rPr>
            </a:br>
            <a:r>
              <a:rPr lang="fr-FR" altLang="fr-FR" sz="1200">
                <a:solidFill>
                  <a:srgbClr val="C00000"/>
                </a:solidFill>
                <a:latin typeface="Arial" pitchFamily="34" charset="0"/>
              </a:rPr>
              <a:t>À télécharger</a:t>
            </a:r>
          </a:p>
        </p:txBody>
      </p:sp>
      <p:pic>
        <p:nvPicPr>
          <p:cNvPr id="19473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1728" y="2224156"/>
            <a:ext cx="2634848" cy="3778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4923" y="2224156"/>
            <a:ext cx="2657820" cy="3778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0" y="0"/>
            <a:ext cx="10080625" cy="899518"/>
          </a:xfrm>
          <a:prstGeom prst="rect">
            <a:avLst/>
          </a:prstGeom>
          <a:solidFill>
            <a:srgbClr val="26338B"/>
          </a:solidFill>
          <a:ln>
            <a:noFill/>
          </a:ln>
          <a:extLst/>
        </p:spPr>
        <p:txBody>
          <a:bodyPr wrap="none" lIns="91374" tIns="45686" rIns="91374" bIns="45686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5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31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defTabSz="448936" eaLnBrk="1" hangingPunct="1">
              <a:spcBef>
                <a:spcPct val="0"/>
              </a:spcBef>
              <a:buClrTx/>
              <a:buSzTx/>
              <a:buNone/>
            </a:pPr>
            <a:endParaRPr lang="fr-FR" altLang="fr-FR" sz="1800">
              <a:solidFill>
                <a:prstClr val="black"/>
              </a:solidFill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307979" y="101960"/>
            <a:ext cx="8429844" cy="71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080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35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31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defTabSz="448936" rtl="1" eaLnBrk="1" hangingPunct="1">
              <a:spcBef>
                <a:spcPct val="0"/>
              </a:spcBef>
              <a:buClrTx/>
              <a:buSzTx/>
              <a:buNone/>
            </a:pPr>
            <a:r>
              <a:rPr lang="fr-FR" altLang="fr-FR" sz="2400" b="1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Les ressources pour s’informer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83" t="22331" r="14555" b="24829"/>
          <a:stretch>
            <a:fillRect/>
          </a:stretch>
        </p:blipFill>
        <p:spPr bwMode="auto">
          <a:xfrm>
            <a:off x="8764587" y="-36587"/>
            <a:ext cx="1141413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547" y="2252704"/>
            <a:ext cx="2608247" cy="37495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G:\AEFE\Services\SORES\14. SITE INTERNET\Boite à outils 2017-2018\3. Fiches thématiques\Images\accueil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851450"/>
            <a:ext cx="708125" cy="7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3408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719295" y="1024377"/>
            <a:ext cx="8783794" cy="523212"/>
          </a:xfrm>
          <a:prstGeom prst="rect">
            <a:avLst/>
          </a:prstGeom>
          <a:solidFill>
            <a:srgbClr val="51BAAA"/>
          </a:solidFill>
          <a:ln>
            <a:noFill/>
          </a:ln>
          <a:effectLst/>
          <a:extLst/>
        </p:spPr>
        <p:txBody>
          <a:bodyPr lIns="91354" tIns="45677" rIns="91354" bIns="45677">
            <a:spAutoFit/>
          </a:bodyPr>
          <a:lstStyle>
            <a:lvl1pPr defTabSz="8286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2867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None/>
            </a:pPr>
            <a:r>
              <a:rPr lang="fr-FR" altLang="fr-FR" sz="2800" b="1" dirty="0">
                <a:solidFill>
                  <a:prstClr val="white"/>
                </a:solidFill>
                <a:latin typeface="Arial" pitchFamily="34" charset="0"/>
              </a:rPr>
              <a:t>Mon orientation en ligne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040322" y="5652257"/>
            <a:ext cx="432277" cy="36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4" tIns="45677" rIns="91354" bIns="45677">
            <a:spAutoFit/>
          </a:bodyPr>
          <a:lstStyle>
            <a:lvl1pPr defTabSz="8286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2867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None/>
            </a:pPr>
            <a:endParaRPr lang="fr-FR" altLang="fr-FR" sz="18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360523" y="6443224"/>
            <a:ext cx="9287826" cy="909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13" tIns="43409" rIns="86813" bIns="43409">
            <a:spAutoFit/>
          </a:bodyPr>
          <a:lstStyle>
            <a:lvl1pPr defTabSz="8286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2867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 hangingPunct="1">
              <a:spcAft>
                <a:spcPts val="0"/>
              </a:spcAft>
              <a:buNone/>
            </a:pPr>
            <a:r>
              <a:rPr lang="fr-FR" altLang="fr-FR" sz="1800" dirty="0">
                <a:solidFill>
                  <a:srgbClr val="000000"/>
                </a:solidFill>
                <a:latin typeface="Arial" pitchFamily="34" charset="0"/>
              </a:rPr>
              <a:t>Des experts de l'Onisep et des Psychologues de l’éducation nationale à votre écoute pour répondre aux questions sur l’orientation, les filières de formations et les métiers. </a:t>
            </a:r>
            <a:br>
              <a:rPr lang="fr-FR" altLang="fr-FR" sz="1800" dirty="0">
                <a:solidFill>
                  <a:srgbClr val="000000"/>
                </a:solidFill>
                <a:latin typeface="Arial" pitchFamily="34" charset="0"/>
              </a:rPr>
            </a:br>
            <a:r>
              <a:rPr lang="fr-FR" altLang="fr-FR" sz="1800" b="1" dirty="0">
                <a:solidFill>
                  <a:prstClr val="black"/>
                </a:solidFill>
                <a:latin typeface="Arial" pitchFamily="34" charset="0"/>
              </a:rPr>
              <a:t>Accès à partir de </a:t>
            </a:r>
            <a:r>
              <a:rPr lang="fr-FR" altLang="fr-FR" sz="1800" b="1" dirty="0">
                <a:solidFill>
                  <a:srgbClr val="0033CC"/>
                </a:solidFill>
                <a:latin typeface="Arial" pitchFamily="34" charset="0"/>
                <a:hlinkClick r:id="rId2"/>
              </a:rPr>
              <a:t>www.monorientationenligne.fr</a:t>
            </a:r>
            <a:endParaRPr lang="fr-FR" altLang="fr-FR" sz="1800" b="1" dirty="0">
              <a:solidFill>
                <a:srgbClr val="0033CC"/>
              </a:solidFill>
              <a:latin typeface="Arial" pitchFamily="34" charset="0"/>
            </a:endParaRPr>
          </a:p>
        </p:txBody>
      </p:sp>
      <p:pic>
        <p:nvPicPr>
          <p:cNvPr id="15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0392" y="3677953"/>
            <a:ext cx="3850239" cy="24061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689" y="2048099"/>
            <a:ext cx="4988675" cy="28838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0" y="0"/>
            <a:ext cx="10080625" cy="899518"/>
          </a:xfrm>
          <a:prstGeom prst="rect">
            <a:avLst/>
          </a:prstGeom>
          <a:solidFill>
            <a:srgbClr val="26338B"/>
          </a:solidFill>
          <a:ln>
            <a:noFill/>
          </a:ln>
          <a:extLst/>
        </p:spPr>
        <p:txBody>
          <a:bodyPr wrap="none" lIns="91374" tIns="45686" rIns="91374" bIns="45686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5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31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defTabSz="448936" eaLnBrk="1" hangingPunct="1">
              <a:spcBef>
                <a:spcPct val="0"/>
              </a:spcBef>
              <a:buClrTx/>
              <a:buSzTx/>
              <a:buNone/>
            </a:pPr>
            <a:endParaRPr lang="fr-FR" altLang="fr-FR" sz="1800">
              <a:solidFill>
                <a:prstClr val="black"/>
              </a:solidFill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307979" y="101960"/>
            <a:ext cx="8429844" cy="71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080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35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31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 sz="2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defTabSz="448936" rtl="1" eaLnBrk="1" hangingPunct="1">
              <a:spcBef>
                <a:spcPct val="0"/>
              </a:spcBef>
              <a:buClrTx/>
              <a:buSzTx/>
              <a:buNone/>
            </a:pPr>
            <a:r>
              <a:rPr lang="fr-FR" altLang="fr-FR" sz="2400" b="1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Les ressources pour s’informer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83" t="22331" r="14555" b="24829"/>
          <a:stretch>
            <a:fillRect/>
          </a:stretch>
        </p:blipFill>
        <p:spPr bwMode="auto">
          <a:xfrm>
            <a:off x="8764587" y="-36587"/>
            <a:ext cx="1141413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G:\AEFE\Services\SORES\14. SITE INTERNET\Boite à outils 2017-2018\3. Fiches thématiques\Images\accueil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500" y="6851450"/>
            <a:ext cx="708125" cy="7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6985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51" name="Text Box 15"/>
          <p:cNvSpPr txBox="1">
            <a:spLocks noChangeArrowheads="1"/>
          </p:cNvSpPr>
          <p:nvPr/>
        </p:nvSpPr>
        <p:spPr bwMode="auto">
          <a:xfrm>
            <a:off x="4103688" y="3275017"/>
            <a:ext cx="1728788" cy="9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64" tIns="45682" rIns="91364" bIns="45682">
            <a:spAutoFit/>
          </a:bodyPr>
          <a:lstStyle>
            <a:lvl1pPr defTabSz="912813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5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chemeClr val="tx1"/>
              </a:buClr>
              <a:buChar char="–"/>
              <a:defRPr sz="31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5300" b="1" dirty="0">
                <a:solidFill>
                  <a:srgbClr val="000000"/>
                </a:solidFill>
                <a:latin typeface="Arial" pitchFamily="34" charset="0"/>
              </a:rPr>
              <a:t>FIN</a:t>
            </a:r>
          </a:p>
        </p:txBody>
      </p:sp>
      <p:sp>
        <p:nvSpPr>
          <p:cNvPr id="39939" name="Text Box 70"/>
          <p:cNvSpPr txBox="1">
            <a:spLocks noChangeArrowheads="1"/>
          </p:cNvSpPr>
          <p:nvPr/>
        </p:nvSpPr>
        <p:spPr bwMode="auto">
          <a:xfrm>
            <a:off x="1800225" y="6516697"/>
            <a:ext cx="64865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4" tIns="45682" rIns="91364" bIns="45682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5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31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defTabSz="913641">
              <a:spcBef>
                <a:spcPct val="0"/>
              </a:spcBef>
              <a:buClrTx/>
              <a:buSzTx/>
              <a:buNone/>
            </a:pPr>
            <a:endParaRPr lang="fr-FR" altLang="fr-FR" sz="800" i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ctr" defTabSz="913641">
              <a:spcBef>
                <a:spcPct val="0"/>
              </a:spcBef>
              <a:buClrTx/>
              <a:buSzTx/>
              <a:buNone/>
            </a:pPr>
            <a:r>
              <a:rPr lang="fr-FR" altLang="fr-FR" sz="800" b="1" i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Sources : </a:t>
            </a:r>
            <a:r>
              <a:rPr lang="fr-FR" altLang="fr-FR" sz="800" b="1" i="1" dirty="0" err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Eduscol</a:t>
            </a:r>
            <a:r>
              <a:rPr lang="fr-FR" altLang="fr-FR" sz="800" b="1" i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, ONISEP, sites Internet  des établissements d’enseignement supérieur et banques d’épreuves communes.</a:t>
            </a:r>
          </a:p>
          <a:p>
            <a:pPr algn="ctr" defTabSz="913641">
              <a:spcBef>
                <a:spcPct val="0"/>
              </a:spcBef>
              <a:buClrTx/>
              <a:buSzTx/>
              <a:buNone/>
            </a:pPr>
            <a:endParaRPr lang="fr-FR" altLang="fr-FR" sz="800" b="1" i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40" name="Picture 198" descr="G:\AEFE\Commun\Partage_des_services\S_Communication\Charte graphique AEFE 2015\Logo AEFE\logo_AEFE_RV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818" y="352428"/>
            <a:ext cx="968375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G:\AEFE\Services\SORES\14. SITE INTERNET\Boite à outils 2017-2018\3. Fiches thématiques\Images\accueil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851450"/>
            <a:ext cx="708125" cy="7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9943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G:\AEFE\Services\SORES\14. SITE INTERNET\Boite à outils 2017-2018\3. Fiches thématiques\Images\accuei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851450"/>
            <a:ext cx="708125" cy="7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98" descr="G:\AEFE\Commun\Partage_des_services\S_Communication\Charte graphique AEFE 2015\Logo AEFE\logo_AEFE_RV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54398" y="6550629"/>
            <a:ext cx="969560" cy="80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1071122" y="1319198"/>
            <a:ext cx="3413504" cy="378705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ECE, lycée Henri IV, Paris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150506" y="2420212"/>
            <a:ext cx="3334120" cy="378705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ECE, lycée Ampère, Lyon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97900" y="1864583"/>
            <a:ext cx="4286726" cy="378705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ECE, lycée Janson de </a:t>
            </a:r>
            <a:r>
              <a:rPr lang="fr-FR" dirty="0" err="1" smtClean="0">
                <a:solidFill>
                  <a:prstClr val="white"/>
                </a:solidFill>
              </a:rPr>
              <a:t>Sailly</a:t>
            </a:r>
            <a:r>
              <a:rPr lang="fr-FR" dirty="0" smtClean="0">
                <a:solidFill>
                  <a:prstClr val="white"/>
                </a:solidFill>
              </a:rPr>
              <a:t>, Paris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03486" y="6547737"/>
            <a:ext cx="3889807" cy="378705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err="1" smtClean="0">
                <a:solidFill>
                  <a:prstClr val="white"/>
                </a:solidFill>
              </a:rPr>
              <a:t>Bachelor</a:t>
            </a:r>
            <a:r>
              <a:rPr lang="fr-FR" dirty="0" smtClean="0">
                <a:solidFill>
                  <a:prstClr val="white"/>
                </a:solidFill>
              </a:rPr>
              <a:t> EGC (Montauban, Tarbes)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023728" y="5684849"/>
            <a:ext cx="2460898" cy="378705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L1 Droit, Ile de France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912354" y="4811719"/>
            <a:ext cx="3572272" cy="378705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L1 STAPS, Académie de Toulouse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785576" y="3362475"/>
            <a:ext cx="2699050" cy="378705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DUT GEA, IUT de Sceaux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56667" y="3928346"/>
            <a:ext cx="4127959" cy="378705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DUT GEA, IUT Paul Sabatier, Toulouse</a:t>
            </a:r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20" name="Connecteur droit avec flèche 19"/>
          <p:cNvCxnSpPr>
            <a:stCxn id="16" idx="3"/>
          </p:cNvCxnSpPr>
          <p:nvPr/>
        </p:nvCxnSpPr>
        <p:spPr>
          <a:xfrm>
            <a:off x="4484626" y="1508551"/>
            <a:ext cx="2250481" cy="93066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22" idx="3"/>
            <a:endCxn id="36" idx="1"/>
          </p:cNvCxnSpPr>
          <p:nvPr/>
        </p:nvCxnSpPr>
        <p:spPr>
          <a:xfrm>
            <a:off x="4484626" y="2053936"/>
            <a:ext cx="2222751" cy="71381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21" idx="3"/>
          </p:cNvCxnSpPr>
          <p:nvPr/>
        </p:nvCxnSpPr>
        <p:spPr>
          <a:xfrm>
            <a:off x="4484626" y="2609565"/>
            <a:ext cx="2250481" cy="53526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707378" y="1241745"/>
            <a:ext cx="3227007" cy="655736"/>
          </a:xfrm>
          <a:prstGeom prst="rect">
            <a:avLst/>
          </a:prstGeom>
          <a:solidFill>
            <a:srgbClr val="00549F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Les </a:t>
            </a:r>
            <a:r>
              <a:rPr lang="fr-FR" b="1" dirty="0" smtClean="0">
                <a:solidFill>
                  <a:prstClr val="white"/>
                </a:solidFill>
                <a:latin typeface="Calibri"/>
                <a:cs typeface="+mn-cs"/>
              </a:rPr>
              <a:t>CPGE</a:t>
            </a: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 sont regroupées par voie à l’échelle nationale</a:t>
            </a:r>
            <a:endParaRPr lang="fr-FR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707377" y="2301383"/>
            <a:ext cx="3227007" cy="932735"/>
          </a:xfrm>
          <a:prstGeom prst="rect">
            <a:avLst/>
          </a:prstGeom>
          <a:solidFill>
            <a:srgbClr val="51BAAA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Chaque établissement correspond à </a:t>
            </a:r>
            <a:r>
              <a:rPr lang="fr-FR" b="1" dirty="0" smtClean="0">
                <a:solidFill>
                  <a:srgbClr val="00549F"/>
                </a:solidFill>
                <a:latin typeface="Calibri"/>
                <a:cs typeface="+mn-cs"/>
              </a:rPr>
              <a:t>un sous-vœu </a:t>
            </a: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du vœu multiple</a:t>
            </a:r>
            <a:endParaRPr lang="fr-FR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707376" y="3623006"/>
            <a:ext cx="3227007" cy="932735"/>
          </a:xfrm>
          <a:prstGeom prst="rect">
            <a:avLst/>
          </a:prstGeom>
          <a:solidFill>
            <a:srgbClr val="F28E65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La demande d’une CPGE </a:t>
            </a:r>
            <a:r>
              <a:rPr lang="fr-FR" dirty="0" smtClean="0">
                <a:solidFill>
                  <a:srgbClr val="00549F"/>
                </a:solidFill>
                <a:latin typeface="Calibri"/>
                <a:cs typeface="+mn-cs"/>
              </a:rPr>
              <a:t>avec </a:t>
            </a:r>
            <a:r>
              <a:rPr lang="fr-FR" b="1" dirty="0" smtClean="0">
                <a:solidFill>
                  <a:srgbClr val="00549F"/>
                </a:solidFill>
                <a:latin typeface="Calibri"/>
                <a:cs typeface="+mn-cs"/>
              </a:rPr>
              <a:t>ET</a:t>
            </a:r>
            <a:r>
              <a:rPr lang="fr-FR" dirty="0" smtClean="0">
                <a:solidFill>
                  <a:srgbClr val="00549F"/>
                </a:solidFill>
                <a:latin typeface="Calibri"/>
                <a:cs typeface="+mn-cs"/>
              </a:rPr>
              <a:t> sans internat</a:t>
            </a: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 compte pour un seul sous-vœu </a:t>
            </a:r>
            <a:endParaRPr lang="fr-FR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grpSp>
        <p:nvGrpSpPr>
          <p:cNvPr id="52" name="Groupe 1"/>
          <p:cNvGrpSpPr>
            <a:grpSpLocks/>
          </p:cNvGrpSpPr>
          <p:nvPr/>
        </p:nvGrpSpPr>
        <p:grpSpPr bwMode="auto">
          <a:xfrm>
            <a:off x="6" y="1"/>
            <a:ext cx="4881544" cy="1001696"/>
            <a:chOff x="-2" y="2381"/>
            <a:chExt cx="5508625" cy="1208088"/>
          </a:xfrm>
          <a:solidFill>
            <a:srgbClr val="00549F"/>
          </a:solidFill>
        </p:grpSpPr>
        <p:sp>
          <p:nvSpPr>
            <p:cNvPr id="53" name="AutoShape 83"/>
            <p:cNvSpPr>
              <a:spLocks noChangeArrowheads="1"/>
            </p:cNvSpPr>
            <p:nvPr/>
          </p:nvSpPr>
          <p:spPr bwMode="auto">
            <a:xfrm>
              <a:off x="-2" y="2381"/>
              <a:ext cx="5508625" cy="1208088"/>
            </a:xfrm>
            <a:prstGeom prst="foldedCorner">
              <a:avLst>
                <a:gd name="adj" fmla="val 12500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/>
          </p:spPr>
          <p:txBody>
            <a:bodyPr wrap="none" lIns="82945" tIns="41473" rIns="82945" bIns="41473" anchor="ctr"/>
            <a:lstStyle/>
            <a:p>
              <a:pPr defTabSz="4493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54" name="Rectangle 76"/>
            <p:cNvSpPr>
              <a:spLocks noChangeArrowheads="1"/>
            </p:cNvSpPr>
            <p:nvPr/>
          </p:nvSpPr>
          <p:spPr bwMode="auto">
            <a:xfrm>
              <a:off x="314389" y="31110"/>
              <a:ext cx="5122724" cy="110782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449399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defRPr/>
              </a:pPr>
              <a:r>
                <a:rPr lang="fr-FR" sz="3200" b="1" i="1" dirty="0">
                  <a:solidFill>
                    <a:prstClr val="white"/>
                  </a:solidFill>
                  <a:cs typeface="Arial" charset="0"/>
                </a:rPr>
                <a:t>Limitation de vœux </a:t>
              </a:r>
              <a:r>
                <a:rPr lang="fr-FR" sz="3200" i="1" dirty="0">
                  <a:solidFill>
                    <a:prstClr val="white"/>
                  </a:solidFill>
                  <a:cs typeface="Arial" charset="0"/>
                </a:rPr>
                <a:t>: </a:t>
              </a:r>
              <a:r>
                <a:rPr lang="fr-FR" sz="3100" i="1" dirty="0">
                  <a:solidFill>
                    <a:prstClr val="white"/>
                  </a:solidFill>
                  <a:cs typeface="Arial" charset="0"/>
                </a:rPr>
                <a:t>cas des CPGE</a:t>
              </a:r>
              <a:endParaRPr lang="fr-FR" sz="1500" i="1" dirty="0">
                <a:solidFill>
                  <a:prstClr val="white"/>
                </a:solidFill>
                <a:cs typeface="Arial" charset="0"/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6707374" y="4870609"/>
            <a:ext cx="3227007" cy="655736"/>
          </a:xfrm>
          <a:prstGeom prst="rect">
            <a:avLst/>
          </a:prstGeom>
          <a:solidFill>
            <a:srgbClr val="51BAAA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L’élève peut choisir 10 sous-vœux au sein d’un vœu multiple</a:t>
            </a:r>
            <a:endParaRPr lang="fr-FR" dirty="0">
              <a:solidFill>
                <a:prstClr val="white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444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4" grpId="0" animBg="1"/>
      <p:bldP spid="36" grpId="0" animBg="1"/>
      <p:bldP spid="37" grpId="0" animBg="1"/>
      <p:bldP spid="5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8" descr="G:\AEFE\Commun\Partage_des_services\S_Communication\Charte graphique AEFE 2015\Logo AEFE\logo_AEFE_RV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54398" y="6550629"/>
            <a:ext cx="969560" cy="80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1071122" y="1319198"/>
            <a:ext cx="3413504" cy="378705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ECE, lycée Henri IV, Paris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150506" y="3859213"/>
            <a:ext cx="3334120" cy="378705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ECE, lycée Ampère, Lyon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97900" y="2589205"/>
            <a:ext cx="4286726" cy="378705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ECE, lycée Janson de </a:t>
            </a:r>
            <a:r>
              <a:rPr lang="fr-FR" dirty="0" err="1" smtClean="0">
                <a:solidFill>
                  <a:prstClr val="white"/>
                </a:solidFill>
              </a:rPr>
              <a:t>Sailly</a:t>
            </a:r>
            <a:r>
              <a:rPr lang="fr-FR" dirty="0" smtClean="0">
                <a:solidFill>
                  <a:prstClr val="white"/>
                </a:solidFill>
              </a:rPr>
              <a:t>, Paris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071122" y="1954201"/>
            <a:ext cx="3413504" cy="378705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ECE, lycée Henri IV, Paris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97900" y="3213966"/>
            <a:ext cx="4286726" cy="378705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ECE, lycée Janson de </a:t>
            </a:r>
            <a:r>
              <a:rPr lang="fr-FR" dirty="0" err="1" smtClean="0">
                <a:solidFill>
                  <a:prstClr val="white"/>
                </a:solidFill>
              </a:rPr>
              <a:t>Sailly</a:t>
            </a:r>
            <a:r>
              <a:rPr lang="fr-FR" dirty="0" smtClean="0">
                <a:solidFill>
                  <a:prstClr val="white"/>
                </a:solidFill>
              </a:rPr>
              <a:t>, Paris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484626" y="1319202"/>
            <a:ext cx="1667060" cy="378705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Avec internat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4484626" y="2589205"/>
            <a:ext cx="1667060" cy="378705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Avec internat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4484626" y="1947829"/>
            <a:ext cx="1667060" cy="378705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Sans internat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4484626" y="3213997"/>
            <a:ext cx="1667060" cy="378705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Sans internat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4484626" y="3859213"/>
            <a:ext cx="1667060" cy="378705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Sans internat</a:t>
            </a:r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40" name="Connecteur droit avec flèche 39"/>
          <p:cNvCxnSpPr>
            <a:stCxn id="32" idx="3"/>
          </p:cNvCxnSpPr>
          <p:nvPr/>
        </p:nvCxnSpPr>
        <p:spPr>
          <a:xfrm>
            <a:off x="6151686" y="1508555"/>
            <a:ext cx="1508295" cy="24622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stCxn id="35" idx="3"/>
          </p:cNvCxnSpPr>
          <p:nvPr/>
        </p:nvCxnSpPr>
        <p:spPr>
          <a:xfrm flipV="1">
            <a:off x="6151686" y="1947830"/>
            <a:ext cx="1508295" cy="18935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487698" y="197698"/>
            <a:ext cx="3395028" cy="378737"/>
          </a:xfrm>
          <a:prstGeom prst="rect">
            <a:avLst/>
          </a:prstGeom>
          <a:solidFill>
            <a:srgbClr val="51BAAA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 smtClean="0">
                <a:solidFill>
                  <a:prstClr val="white"/>
                </a:solidFill>
                <a:latin typeface="Calibri"/>
                <a:cs typeface="+mn-cs"/>
              </a:rPr>
              <a:t>1 Vœu multiple CPGE voie ECE</a:t>
            </a:r>
            <a:endParaRPr lang="fr-FR" b="1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73036" y="1645675"/>
            <a:ext cx="1613504" cy="378737"/>
          </a:xfrm>
          <a:prstGeom prst="rect">
            <a:avLst/>
          </a:prstGeom>
          <a:solidFill>
            <a:srgbClr val="F28E65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 smtClean="0">
                <a:solidFill>
                  <a:prstClr val="white"/>
                </a:solidFill>
                <a:latin typeface="Calibri"/>
                <a:cs typeface="+mn-cs"/>
              </a:rPr>
              <a:t>1 sous-vœu </a:t>
            </a:r>
            <a:endParaRPr lang="fr-FR" b="1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cxnSp>
        <p:nvCxnSpPr>
          <p:cNvPr id="44" name="Connecteur droit avec flèche 43"/>
          <p:cNvCxnSpPr>
            <a:stCxn id="33" idx="3"/>
          </p:cNvCxnSpPr>
          <p:nvPr/>
        </p:nvCxnSpPr>
        <p:spPr>
          <a:xfrm>
            <a:off x="6151686" y="2778558"/>
            <a:ext cx="1548791" cy="20142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stCxn id="38" idx="3"/>
          </p:cNvCxnSpPr>
          <p:nvPr/>
        </p:nvCxnSpPr>
        <p:spPr>
          <a:xfrm flipV="1">
            <a:off x="6151686" y="3173032"/>
            <a:ext cx="1548791" cy="23031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7713535" y="2870873"/>
            <a:ext cx="1613504" cy="378737"/>
          </a:xfrm>
          <a:prstGeom prst="rect">
            <a:avLst/>
          </a:prstGeom>
          <a:solidFill>
            <a:srgbClr val="F28E65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 smtClean="0">
                <a:solidFill>
                  <a:prstClr val="white"/>
                </a:solidFill>
                <a:latin typeface="Calibri"/>
                <a:cs typeface="+mn-cs"/>
              </a:rPr>
              <a:t>1 sous-vœu </a:t>
            </a:r>
            <a:endParaRPr lang="fr-FR" b="1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cxnSp>
        <p:nvCxnSpPr>
          <p:cNvPr id="47" name="Connecteur droit avec flèche 46"/>
          <p:cNvCxnSpPr>
            <a:stCxn id="39" idx="3"/>
          </p:cNvCxnSpPr>
          <p:nvPr/>
        </p:nvCxnSpPr>
        <p:spPr>
          <a:xfrm>
            <a:off x="6151686" y="4048566"/>
            <a:ext cx="1508295" cy="141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673036" y="3831143"/>
            <a:ext cx="1613504" cy="378737"/>
          </a:xfrm>
          <a:prstGeom prst="rect">
            <a:avLst/>
          </a:prstGeom>
          <a:solidFill>
            <a:srgbClr val="F28E65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 smtClean="0">
                <a:solidFill>
                  <a:prstClr val="white"/>
                </a:solidFill>
                <a:latin typeface="Calibri"/>
                <a:cs typeface="+mn-cs"/>
              </a:rPr>
              <a:t>1 sous-vœu </a:t>
            </a:r>
            <a:endParaRPr lang="fr-FR" b="1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36056" y="5049847"/>
            <a:ext cx="8318347" cy="1119580"/>
          </a:xfrm>
          <a:prstGeom prst="rect">
            <a:avLst/>
          </a:prstGeom>
          <a:solidFill>
            <a:srgbClr val="00549F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sz="2200" dirty="0">
                <a:solidFill>
                  <a:prstClr val="white"/>
                </a:solidFill>
                <a:latin typeface="Calibri"/>
                <a:cs typeface="+mn-cs"/>
              </a:rPr>
              <a:t>Dans ce cas, les </a:t>
            </a:r>
            <a:r>
              <a:rPr lang="fr-FR" sz="2200" b="1" dirty="0">
                <a:solidFill>
                  <a:prstClr val="white"/>
                </a:solidFill>
                <a:latin typeface="Calibri"/>
                <a:cs typeface="+mn-cs"/>
              </a:rPr>
              <a:t>5 candidatures </a:t>
            </a:r>
            <a:r>
              <a:rPr lang="fr-FR" sz="2200" dirty="0">
                <a:solidFill>
                  <a:prstClr val="white"/>
                </a:solidFill>
                <a:latin typeface="Calibri"/>
                <a:cs typeface="+mn-cs"/>
              </a:rPr>
              <a:t>correspondent à :</a:t>
            </a:r>
          </a:p>
          <a:p>
            <a:pPr marL="314850" indent="-314850" defTabSz="1007212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2200" b="1" dirty="0">
                <a:solidFill>
                  <a:prstClr val="white"/>
                </a:solidFill>
                <a:latin typeface="Calibri"/>
                <a:cs typeface="+mn-cs"/>
              </a:rPr>
              <a:t>1 vœu multiple </a:t>
            </a: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(parmi 10 possibles)</a:t>
            </a:r>
          </a:p>
          <a:p>
            <a:pPr marL="314850" indent="-314850" defTabSz="1007212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2200" b="1" dirty="0">
                <a:solidFill>
                  <a:prstClr val="white"/>
                </a:solidFill>
                <a:latin typeface="Calibri"/>
                <a:cs typeface="+mn-cs"/>
              </a:rPr>
              <a:t>3 sous-vœux  </a:t>
            </a: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(parmi 20 possibles et 10 possibles pour ce vœu multiple)</a:t>
            </a:r>
            <a:endParaRPr lang="fr-FR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grpSp>
        <p:nvGrpSpPr>
          <p:cNvPr id="50" name="Groupe 1"/>
          <p:cNvGrpSpPr>
            <a:grpSpLocks/>
          </p:cNvGrpSpPr>
          <p:nvPr/>
        </p:nvGrpSpPr>
        <p:grpSpPr bwMode="auto">
          <a:xfrm>
            <a:off x="6" y="1"/>
            <a:ext cx="4881544" cy="1001696"/>
            <a:chOff x="-2" y="2381"/>
            <a:chExt cx="5508625" cy="1208088"/>
          </a:xfrm>
          <a:solidFill>
            <a:srgbClr val="00549F"/>
          </a:solidFill>
        </p:grpSpPr>
        <p:sp>
          <p:nvSpPr>
            <p:cNvPr id="51" name="AutoShape 83"/>
            <p:cNvSpPr>
              <a:spLocks noChangeArrowheads="1"/>
            </p:cNvSpPr>
            <p:nvPr/>
          </p:nvSpPr>
          <p:spPr bwMode="auto">
            <a:xfrm>
              <a:off x="-2" y="2381"/>
              <a:ext cx="5508625" cy="1208088"/>
            </a:xfrm>
            <a:prstGeom prst="foldedCorner">
              <a:avLst>
                <a:gd name="adj" fmla="val 12500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/>
          </p:spPr>
          <p:txBody>
            <a:bodyPr wrap="none" lIns="82945" tIns="41473" rIns="82945" bIns="41473" anchor="ctr"/>
            <a:lstStyle/>
            <a:p>
              <a:pPr defTabSz="4493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52" name="Rectangle 76"/>
            <p:cNvSpPr>
              <a:spLocks noChangeArrowheads="1"/>
            </p:cNvSpPr>
            <p:nvPr/>
          </p:nvSpPr>
          <p:spPr bwMode="auto">
            <a:xfrm>
              <a:off x="314389" y="31110"/>
              <a:ext cx="5122724" cy="110782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449399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defRPr/>
              </a:pPr>
              <a:r>
                <a:rPr lang="fr-FR" sz="3200" b="1" i="1" dirty="0">
                  <a:solidFill>
                    <a:prstClr val="white"/>
                  </a:solidFill>
                  <a:cs typeface="Arial" charset="0"/>
                </a:rPr>
                <a:t>Limitation de vœux </a:t>
              </a:r>
              <a:r>
                <a:rPr lang="fr-FR" sz="3200" i="1" dirty="0">
                  <a:solidFill>
                    <a:prstClr val="white"/>
                  </a:solidFill>
                  <a:cs typeface="Arial" charset="0"/>
                </a:rPr>
                <a:t>: </a:t>
              </a:r>
              <a:r>
                <a:rPr lang="fr-FR" sz="3100" i="1" dirty="0">
                  <a:solidFill>
                    <a:prstClr val="white"/>
                  </a:solidFill>
                  <a:cs typeface="Arial" charset="0"/>
                </a:rPr>
                <a:t>cas des CPGE</a:t>
              </a:r>
              <a:endParaRPr lang="fr-FR" sz="1500" i="1" dirty="0">
                <a:solidFill>
                  <a:prstClr val="white"/>
                </a:solidFill>
                <a:cs typeface="Arial" charset="0"/>
              </a:endParaRPr>
            </a:p>
          </p:txBody>
        </p:sp>
      </p:grpSp>
      <p:pic>
        <p:nvPicPr>
          <p:cNvPr id="26" name="Picture 3" descr="G:\AEFE\Services\SORES\14. SITE INTERNET\Boite à outils 2017-2018\3. Fiches thématiques\Images\accueil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851450"/>
            <a:ext cx="708125" cy="7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583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  <p:bldP spid="28" grpId="0" animBg="1"/>
      <p:bldP spid="30" grpId="0" animBg="1"/>
      <p:bldP spid="32" grpId="0" animBg="1"/>
      <p:bldP spid="33" grpId="0" animBg="1"/>
      <p:bldP spid="35" grpId="0" animBg="1"/>
      <p:bldP spid="38" grpId="0" animBg="1"/>
      <p:bldP spid="39" grpId="0" animBg="1"/>
      <p:bldP spid="42" grpId="0" animBg="1"/>
      <p:bldP spid="43" grpId="0" animBg="1"/>
      <p:bldP spid="46" grpId="0" animBg="1"/>
      <p:bldP spid="48" grpId="0" animBg="1"/>
      <p:bldP spid="4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 descr="G:\AEFE\Services\SORES\14. SITE INTERNET\Boite à outils 2017-2018\3. Fiches thématiques\Images\accuei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851450"/>
            <a:ext cx="708125" cy="7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98" descr="G:\AEFE\Commun\Partage_des_services\S_Communication\Charte graphique AEFE 2015\Logo AEFE\logo_AEFE_RV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54398" y="6550629"/>
            <a:ext cx="969560" cy="80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1071122" y="1319198"/>
            <a:ext cx="3413504" cy="378705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ECE, lycée Henri IV, Paris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150506" y="2420212"/>
            <a:ext cx="3334120" cy="378705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ECE, lycée Ampère, Lyon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97900" y="1864583"/>
            <a:ext cx="4286726" cy="378705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ECE, lycée Janson de </a:t>
            </a:r>
            <a:r>
              <a:rPr lang="fr-FR" dirty="0" err="1" smtClean="0">
                <a:solidFill>
                  <a:prstClr val="white"/>
                </a:solidFill>
              </a:rPr>
              <a:t>Sailly</a:t>
            </a:r>
            <a:r>
              <a:rPr lang="fr-FR" dirty="0" smtClean="0">
                <a:solidFill>
                  <a:prstClr val="white"/>
                </a:solidFill>
              </a:rPr>
              <a:t>, Paris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03486" y="6547737"/>
            <a:ext cx="3889807" cy="378705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err="1" smtClean="0">
                <a:solidFill>
                  <a:prstClr val="white"/>
                </a:solidFill>
              </a:rPr>
              <a:t>Bachelor</a:t>
            </a:r>
            <a:r>
              <a:rPr lang="fr-FR" dirty="0" smtClean="0">
                <a:solidFill>
                  <a:prstClr val="white"/>
                </a:solidFill>
              </a:rPr>
              <a:t> EGC (Montauban, Tarbes)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023728" y="5684849"/>
            <a:ext cx="2460898" cy="378705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L1 Droit, Ile de France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912354" y="4811719"/>
            <a:ext cx="3572272" cy="378705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L1 STAPS, Académie de Toulouse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785576" y="3362475"/>
            <a:ext cx="2699050" cy="378705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DUT GEA, IUT de Sceaux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56667" y="3928346"/>
            <a:ext cx="4127959" cy="378705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DUT GEA, IUT Paul Sabatier, Toulouse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27989" y="3551827"/>
            <a:ext cx="1325882" cy="3148726"/>
          </a:xfrm>
          <a:prstGeom prst="rect">
            <a:avLst/>
          </a:prstGeom>
          <a:solidFill>
            <a:srgbClr val="51BAAA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Cergy</a:t>
            </a:r>
          </a:p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Évry</a:t>
            </a:r>
          </a:p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Nanterre</a:t>
            </a:r>
            <a:r>
              <a:rPr lang="fr-FR" dirty="0">
                <a:solidFill>
                  <a:prstClr val="white"/>
                </a:solidFill>
                <a:latin typeface="Calibri"/>
                <a:cs typeface="+mn-cs"/>
              </a:rPr>
              <a:t>,</a:t>
            </a:r>
          </a:p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  <a:latin typeface="Calibri"/>
                <a:cs typeface="+mn-cs"/>
              </a:rPr>
              <a:t>Paris </a:t>
            </a: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1</a:t>
            </a:r>
          </a:p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Paris 2</a:t>
            </a:r>
          </a:p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Paris 5</a:t>
            </a:r>
            <a:endParaRPr lang="fr-FR" dirty="0">
              <a:solidFill>
                <a:prstClr val="white"/>
              </a:solidFill>
              <a:latin typeface="Calibri"/>
              <a:cs typeface="+mn-cs"/>
            </a:endParaRPr>
          </a:p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  <a:latin typeface="Calibri"/>
                <a:cs typeface="+mn-cs"/>
              </a:rPr>
              <a:t>Paris </a:t>
            </a: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8</a:t>
            </a:r>
          </a:p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Paris 13</a:t>
            </a:r>
          </a:p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Paris Sud</a:t>
            </a:r>
            <a:endParaRPr lang="fr-FR" dirty="0">
              <a:solidFill>
                <a:prstClr val="white"/>
              </a:solidFill>
              <a:latin typeface="Calibri"/>
              <a:cs typeface="+mn-cs"/>
            </a:endParaRPr>
          </a:p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UPEC</a:t>
            </a:r>
          </a:p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UVSQ</a:t>
            </a:r>
            <a:endParaRPr lang="fr-FR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cxnSp>
        <p:nvCxnSpPr>
          <p:cNvPr id="20" name="Connecteur droit avec flèche 19"/>
          <p:cNvCxnSpPr>
            <a:stCxn id="24" idx="3"/>
          </p:cNvCxnSpPr>
          <p:nvPr/>
        </p:nvCxnSpPr>
        <p:spPr>
          <a:xfrm flipV="1">
            <a:off x="4484626" y="4256091"/>
            <a:ext cx="2143365" cy="161811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24" idx="3"/>
          </p:cNvCxnSpPr>
          <p:nvPr/>
        </p:nvCxnSpPr>
        <p:spPr>
          <a:xfrm flipV="1">
            <a:off x="4484626" y="3928347"/>
            <a:ext cx="2143365" cy="19458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V="1">
            <a:off x="4493293" y="3566035"/>
            <a:ext cx="2134696" cy="23223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24" idx="3"/>
          </p:cNvCxnSpPr>
          <p:nvPr/>
        </p:nvCxnSpPr>
        <p:spPr>
          <a:xfrm flipV="1">
            <a:off x="4484626" y="4573593"/>
            <a:ext cx="2143365" cy="130060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stCxn id="24" idx="3"/>
          </p:cNvCxnSpPr>
          <p:nvPr/>
        </p:nvCxnSpPr>
        <p:spPr>
          <a:xfrm flipV="1">
            <a:off x="4484626" y="4811719"/>
            <a:ext cx="2143365" cy="106248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stCxn id="24" idx="3"/>
            <a:endCxn id="2" idx="1"/>
          </p:cNvCxnSpPr>
          <p:nvPr/>
        </p:nvCxnSpPr>
        <p:spPr>
          <a:xfrm flipV="1">
            <a:off x="4484626" y="5126190"/>
            <a:ext cx="2143363" cy="7480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stCxn id="24" idx="3"/>
          </p:cNvCxnSpPr>
          <p:nvPr/>
        </p:nvCxnSpPr>
        <p:spPr>
          <a:xfrm flipV="1">
            <a:off x="4484626" y="5398393"/>
            <a:ext cx="2143365" cy="47580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stCxn id="24" idx="3"/>
          </p:cNvCxnSpPr>
          <p:nvPr/>
        </p:nvCxnSpPr>
        <p:spPr>
          <a:xfrm flipV="1">
            <a:off x="4484626" y="5684849"/>
            <a:ext cx="2143365" cy="18935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stCxn id="24" idx="3"/>
          </p:cNvCxnSpPr>
          <p:nvPr/>
        </p:nvCxnSpPr>
        <p:spPr>
          <a:xfrm>
            <a:off x="4484626" y="5874202"/>
            <a:ext cx="2143365" cy="1281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>
            <a:stCxn id="24" idx="3"/>
          </p:cNvCxnSpPr>
          <p:nvPr/>
        </p:nvCxnSpPr>
        <p:spPr>
          <a:xfrm>
            <a:off x="4484626" y="5874202"/>
            <a:ext cx="2143365" cy="4456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>
            <a:stCxn id="24" idx="3"/>
          </p:cNvCxnSpPr>
          <p:nvPr/>
        </p:nvCxnSpPr>
        <p:spPr>
          <a:xfrm>
            <a:off x="4484626" y="5874202"/>
            <a:ext cx="2143365" cy="76315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e 1"/>
          <p:cNvGrpSpPr>
            <a:grpSpLocks/>
          </p:cNvGrpSpPr>
          <p:nvPr/>
        </p:nvGrpSpPr>
        <p:grpSpPr bwMode="auto">
          <a:xfrm>
            <a:off x="6" y="1"/>
            <a:ext cx="4881544" cy="1001696"/>
            <a:chOff x="-2" y="2381"/>
            <a:chExt cx="5508625" cy="1208088"/>
          </a:xfrm>
          <a:solidFill>
            <a:srgbClr val="00549F"/>
          </a:solidFill>
        </p:grpSpPr>
        <p:sp>
          <p:nvSpPr>
            <p:cNvPr id="58" name="AutoShape 83"/>
            <p:cNvSpPr>
              <a:spLocks noChangeArrowheads="1"/>
            </p:cNvSpPr>
            <p:nvPr/>
          </p:nvSpPr>
          <p:spPr bwMode="auto">
            <a:xfrm>
              <a:off x="-2" y="2381"/>
              <a:ext cx="5508625" cy="1208088"/>
            </a:xfrm>
            <a:prstGeom prst="foldedCorner">
              <a:avLst>
                <a:gd name="adj" fmla="val 12500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/>
          </p:spPr>
          <p:txBody>
            <a:bodyPr wrap="none" lIns="82945" tIns="41473" rIns="82945" bIns="41473" anchor="ctr"/>
            <a:lstStyle/>
            <a:p>
              <a:pPr defTabSz="4493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59" name="Rectangle 76"/>
            <p:cNvSpPr>
              <a:spLocks noChangeArrowheads="1"/>
            </p:cNvSpPr>
            <p:nvPr/>
          </p:nvSpPr>
          <p:spPr bwMode="auto">
            <a:xfrm>
              <a:off x="314389" y="31110"/>
              <a:ext cx="5122724" cy="110782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449399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defRPr/>
              </a:pPr>
              <a:r>
                <a:rPr lang="fr-FR" sz="3200" b="1" i="1" dirty="0">
                  <a:solidFill>
                    <a:prstClr val="white"/>
                  </a:solidFill>
                  <a:cs typeface="Arial" charset="0"/>
                </a:rPr>
                <a:t>Limitation de vœux </a:t>
              </a:r>
              <a:r>
                <a:rPr lang="fr-FR" sz="3200" i="1" dirty="0">
                  <a:solidFill>
                    <a:prstClr val="white"/>
                  </a:solidFill>
                  <a:cs typeface="Arial" charset="0"/>
                </a:rPr>
                <a:t>: </a:t>
              </a:r>
              <a:r>
                <a:rPr lang="fr-FR" sz="3100" i="1" dirty="0">
                  <a:solidFill>
                    <a:prstClr val="white"/>
                  </a:solidFill>
                  <a:cs typeface="Arial" charset="0"/>
                </a:rPr>
                <a:t>cas des Licences</a:t>
              </a:r>
              <a:endParaRPr lang="fr-FR" sz="1500" i="1" dirty="0">
                <a:solidFill>
                  <a:prstClr val="whit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5104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6" grpId="0" animBg="1"/>
      <p:bldP spid="26" grpId="1" animBg="1"/>
      <p:bldP spid="27" grpId="0" animBg="1"/>
      <p:bldP spid="27" grpId="1" animBg="1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8" descr="G:\AEFE\Commun\Partage_des_services\S_Communication\Charte graphique AEFE 2015\Logo AEFE\logo_AEFE_RV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54398" y="6550629"/>
            <a:ext cx="969560" cy="80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278603" y="4307971"/>
            <a:ext cx="2460898" cy="378705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L1 Droit, Ile de France</a:t>
            </a:r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20" name="Connecteur droit avec flèche 19"/>
          <p:cNvCxnSpPr>
            <a:stCxn id="24" idx="3"/>
            <a:endCxn id="36" idx="1"/>
          </p:cNvCxnSpPr>
          <p:nvPr/>
        </p:nvCxnSpPr>
        <p:spPr>
          <a:xfrm flipV="1">
            <a:off x="2739501" y="2069100"/>
            <a:ext cx="2032684" cy="24282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24" idx="3"/>
            <a:endCxn id="34" idx="1"/>
          </p:cNvCxnSpPr>
          <p:nvPr/>
        </p:nvCxnSpPr>
        <p:spPr>
          <a:xfrm flipV="1">
            <a:off x="2739501" y="1592847"/>
            <a:ext cx="2032684" cy="290447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24" idx="3"/>
            <a:endCxn id="47" idx="1"/>
          </p:cNvCxnSpPr>
          <p:nvPr/>
        </p:nvCxnSpPr>
        <p:spPr>
          <a:xfrm>
            <a:off x="2739501" y="4497324"/>
            <a:ext cx="2032684" cy="13768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24" idx="3"/>
            <a:endCxn id="37" idx="1"/>
          </p:cNvCxnSpPr>
          <p:nvPr/>
        </p:nvCxnSpPr>
        <p:spPr>
          <a:xfrm flipV="1">
            <a:off x="2739501" y="2545353"/>
            <a:ext cx="2032684" cy="19519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stCxn id="24" idx="3"/>
            <a:endCxn id="39" idx="1"/>
          </p:cNvCxnSpPr>
          <p:nvPr/>
        </p:nvCxnSpPr>
        <p:spPr>
          <a:xfrm flipV="1">
            <a:off x="2739501" y="3021606"/>
            <a:ext cx="2032684" cy="14757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stCxn id="24" idx="3"/>
            <a:endCxn id="46" idx="1"/>
          </p:cNvCxnSpPr>
          <p:nvPr/>
        </p:nvCxnSpPr>
        <p:spPr>
          <a:xfrm>
            <a:off x="2739501" y="4497324"/>
            <a:ext cx="2032684" cy="9006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stCxn id="24" idx="3"/>
            <a:endCxn id="40" idx="1"/>
          </p:cNvCxnSpPr>
          <p:nvPr/>
        </p:nvCxnSpPr>
        <p:spPr>
          <a:xfrm flipV="1">
            <a:off x="2739501" y="3497859"/>
            <a:ext cx="2032684" cy="9994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stCxn id="24" idx="3"/>
            <a:endCxn id="42" idx="1"/>
          </p:cNvCxnSpPr>
          <p:nvPr/>
        </p:nvCxnSpPr>
        <p:spPr>
          <a:xfrm flipV="1">
            <a:off x="2739501" y="3969207"/>
            <a:ext cx="2032684" cy="5281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>
            <a:stCxn id="24" idx="3"/>
            <a:endCxn id="43" idx="1"/>
          </p:cNvCxnSpPr>
          <p:nvPr/>
        </p:nvCxnSpPr>
        <p:spPr>
          <a:xfrm flipV="1">
            <a:off x="2739501" y="4445459"/>
            <a:ext cx="2032684" cy="518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>
            <a:stCxn id="24" idx="3"/>
            <a:endCxn id="44" idx="1"/>
          </p:cNvCxnSpPr>
          <p:nvPr/>
        </p:nvCxnSpPr>
        <p:spPr>
          <a:xfrm>
            <a:off x="2739501" y="4497324"/>
            <a:ext cx="2032684" cy="4243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e 1"/>
          <p:cNvGrpSpPr>
            <a:grpSpLocks/>
          </p:cNvGrpSpPr>
          <p:nvPr/>
        </p:nvGrpSpPr>
        <p:grpSpPr bwMode="auto">
          <a:xfrm>
            <a:off x="6" y="1"/>
            <a:ext cx="4881544" cy="1001696"/>
            <a:chOff x="-2" y="2381"/>
            <a:chExt cx="5508625" cy="1208088"/>
          </a:xfrm>
          <a:solidFill>
            <a:srgbClr val="00549F"/>
          </a:solidFill>
        </p:grpSpPr>
        <p:sp>
          <p:nvSpPr>
            <p:cNvPr id="58" name="AutoShape 83"/>
            <p:cNvSpPr>
              <a:spLocks noChangeArrowheads="1"/>
            </p:cNvSpPr>
            <p:nvPr/>
          </p:nvSpPr>
          <p:spPr bwMode="auto">
            <a:xfrm>
              <a:off x="-2" y="2381"/>
              <a:ext cx="5508625" cy="1208088"/>
            </a:xfrm>
            <a:prstGeom prst="foldedCorner">
              <a:avLst>
                <a:gd name="adj" fmla="val 12500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/>
          </p:spPr>
          <p:txBody>
            <a:bodyPr wrap="none" lIns="82945" tIns="41473" rIns="82945" bIns="41473" anchor="ctr"/>
            <a:lstStyle/>
            <a:p>
              <a:pPr defTabSz="4493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59" name="Rectangle 76"/>
            <p:cNvSpPr>
              <a:spLocks noChangeArrowheads="1"/>
            </p:cNvSpPr>
            <p:nvPr/>
          </p:nvSpPr>
          <p:spPr bwMode="auto">
            <a:xfrm>
              <a:off x="314389" y="31110"/>
              <a:ext cx="5122724" cy="110782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449399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defRPr/>
              </a:pPr>
              <a:r>
                <a:rPr lang="fr-FR" sz="3200" b="1" i="1" dirty="0">
                  <a:solidFill>
                    <a:prstClr val="white"/>
                  </a:solidFill>
                  <a:cs typeface="Arial" charset="0"/>
                </a:rPr>
                <a:t>Limitation de vœux </a:t>
              </a:r>
              <a:r>
                <a:rPr lang="fr-FR" sz="3200" i="1" dirty="0">
                  <a:solidFill>
                    <a:prstClr val="white"/>
                  </a:solidFill>
                  <a:cs typeface="Arial" charset="0"/>
                </a:rPr>
                <a:t>: </a:t>
              </a:r>
              <a:r>
                <a:rPr lang="fr-FR" sz="3100" i="1" dirty="0">
                  <a:solidFill>
                    <a:prstClr val="white"/>
                  </a:solidFill>
                  <a:cs typeface="Arial" charset="0"/>
                </a:rPr>
                <a:t>cas des Licences</a:t>
              </a:r>
              <a:endParaRPr lang="fr-FR" sz="1500" i="1" dirty="0">
                <a:solidFill>
                  <a:prstClr val="white"/>
                </a:solidFill>
                <a:cs typeface="Arial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5790865" y="446067"/>
            <a:ext cx="3810423" cy="378737"/>
          </a:xfrm>
          <a:prstGeom prst="rect">
            <a:avLst/>
          </a:prstGeom>
          <a:solidFill>
            <a:srgbClr val="F28E65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 smtClean="0">
                <a:solidFill>
                  <a:prstClr val="white"/>
                </a:solidFill>
                <a:latin typeface="Calibri"/>
                <a:cs typeface="+mn-cs"/>
              </a:rPr>
              <a:t>1 Vœu multiple droit Ile de France</a:t>
            </a:r>
            <a:endParaRPr lang="fr-FR" b="1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72185" y="1403478"/>
            <a:ext cx="1325882" cy="378737"/>
          </a:xfrm>
          <a:prstGeom prst="rect">
            <a:avLst/>
          </a:prstGeom>
          <a:solidFill>
            <a:srgbClr val="51BAAA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Cergy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772185" y="1879731"/>
            <a:ext cx="1325882" cy="378737"/>
          </a:xfrm>
          <a:prstGeom prst="rect">
            <a:avLst/>
          </a:prstGeom>
          <a:solidFill>
            <a:srgbClr val="51BAAA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Évry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772185" y="2355984"/>
            <a:ext cx="1325882" cy="378737"/>
          </a:xfrm>
          <a:prstGeom prst="rect">
            <a:avLst/>
          </a:prstGeom>
          <a:solidFill>
            <a:srgbClr val="51BAAA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Nanterre</a:t>
            </a:r>
            <a:endParaRPr lang="fr-FR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772185" y="2832237"/>
            <a:ext cx="1325882" cy="378737"/>
          </a:xfrm>
          <a:prstGeom prst="rect">
            <a:avLst/>
          </a:prstGeom>
          <a:solidFill>
            <a:srgbClr val="51BAAA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Paris 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772185" y="3308490"/>
            <a:ext cx="1325882" cy="378737"/>
          </a:xfrm>
          <a:prstGeom prst="rect">
            <a:avLst/>
          </a:prstGeom>
          <a:solidFill>
            <a:srgbClr val="51BAAA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Paris 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772185" y="3779838"/>
            <a:ext cx="1325882" cy="378737"/>
          </a:xfrm>
          <a:prstGeom prst="rect">
            <a:avLst/>
          </a:prstGeom>
          <a:solidFill>
            <a:srgbClr val="51BAAA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Paris 5</a:t>
            </a:r>
            <a:endParaRPr lang="fr-FR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772185" y="4256090"/>
            <a:ext cx="1325882" cy="378737"/>
          </a:xfrm>
          <a:prstGeom prst="rect">
            <a:avLst/>
          </a:prstGeom>
          <a:solidFill>
            <a:srgbClr val="51BAAA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Paris 8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772185" y="4732343"/>
            <a:ext cx="1325882" cy="378737"/>
          </a:xfrm>
          <a:prstGeom prst="rect">
            <a:avLst/>
          </a:prstGeom>
          <a:solidFill>
            <a:srgbClr val="51BAAA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Paris 13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772185" y="5208596"/>
            <a:ext cx="1325882" cy="378737"/>
          </a:xfrm>
          <a:prstGeom prst="rect">
            <a:avLst/>
          </a:prstGeom>
          <a:solidFill>
            <a:srgbClr val="51BAAA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Paris Sud</a:t>
            </a:r>
            <a:endParaRPr lang="fr-FR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772185" y="5684849"/>
            <a:ext cx="1325882" cy="378737"/>
          </a:xfrm>
          <a:prstGeom prst="rect">
            <a:avLst/>
          </a:prstGeom>
          <a:solidFill>
            <a:srgbClr val="51BAAA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UPEC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772185" y="6161102"/>
            <a:ext cx="1325882" cy="378737"/>
          </a:xfrm>
          <a:prstGeom prst="rect">
            <a:avLst/>
          </a:prstGeom>
          <a:solidFill>
            <a:srgbClr val="51BAAA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UVSQ</a:t>
            </a:r>
            <a:endParaRPr lang="fr-FR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cxnSp>
        <p:nvCxnSpPr>
          <p:cNvPr id="60" name="Connecteur droit avec flèche 59"/>
          <p:cNvCxnSpPr>
            <a:endCxn id="49" idx="1"/>
          </p:cNvCxnSpPr>
          <p:nvPr/>
        </p:nvCxnSpPr>
        <p:spPr>
          <a:xfrm>
            <a:off x="2739501" y="4483142"/>
            <a:ext cx="2032684" cy="186732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6496956" y="1001697"/>
            <a:ext cx="3227007" cy="655736"/>
          </a:xfrm>
          <a:prstGeom prst="rect">
            <a:avLst/>
          </a:prstGeom>
          <a:solidFill>
            <a:srgbClr val="00549F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L’élève peut choisir 10 sous-vœux au sein d’un vœu multiple</a:t>
            </a:r>
            <a:endParaRPr lang="fr-FR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496955" y="2267139"/>
            <a:ext cx="3227007" cy="932735"/>
          </a:xfrm>
          <a:prstGeom prst="rect">
            <a:avLst/>
          </a:prstGeom>
          <a:solidFill>
            <a:srgbClr val="51BAAA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Ici, l’élève à le choix entre 11 sous-vœux, il ne peut pas tous les sélectionner</a:t>
            </a:r>
            <a:endParaRPr lang="fr-FR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6389837" y="3700462"/>
            <a:ext cx="3492888" cy="2040730"/>
          </a:xfrm>
          <a:prstGeom prst="rect">
            <a:avLst/>
          </a:prstGeom>
          <a:solidFill>
            <a:srgbClr val="00549F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  <a:latin typeface="Calibri"/>
                <a:cs typeface="+mn-cs"/>
              </a:rPr>
              <a:t>Dans ce cas, les </a:t>
            </a:r>
            <a:r>
              <a:rPr lang="fr-FR" b="1" dirty="0" smtClean="0">
                <a:solidFill>
                  <a:prstClr val="white"/>
                </a:solidFill>
                <a:latin typeface="Calibri"/>
                <a:cs typeface="+mn-cs"/>
              </a:rPr>
              <a:t>7 </a:t>
            </a:r>
            <a:r>
              <a:rPr lang="fr-FR" b="1" dirty="0">
                <a:solidFill>
                  <a:prstClr val="white"/>
                </a:solidFill>
                <a:latin typeface="Calibri"/>
                <a:cs typeface="+mn-cs"/>
              </a:rPr>
              <a:t>candidatures </a:t>
            </a:r>
            <a:r>
              <a:rPr lang="fr-FR" dirty="0">
                <a:solidFill>
                  <a:prstClr val="white"/>
                </a:solidFill>
                <a:latin typeface="Calibri"/>
                <a:cs typeface="+mn-cs"/>
              </a:rPr>
              <a:t>correspondent à :</a:t>
            </a:r>
          </a:p>
          <a:p>
            <a:pPr marL="314850" indent="-314850" defTabSz="1007212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b="1" dirty="0">
                <a:solidFill>
                  <a:prstClr val="white"/>
                </a:solidFill>
                <a:latin typeface="Calibri"/>
                <a:cs typeface="+mn-cs"/>
              </a:rPr>
              <a:t>1 vœu multiple </a:t>
            </a:r>
            <a:r>
              <a:rPr lang="fr-FR" dirty="0">
                <a:solidFill>
                  <a:prstClr val="white"/>
                </a:solidFill>
                <a:latin typeface="Calibri"/>
                <a:cs typeface="+mn-cs"/>
              </a:rPr>
              <a:t>(parmi 10 possibles)</a:t>
            </a:r>
          </a:p>
          <a:p>
            <a:pPr marL="314850" indent="-314850" defTabSz="1007212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b="1" dirty="0" smtClean="0">
                <a:solidFill>
                  <a:prstClr val="white"/>
                </a:solidFill>
                <a:latin typeface="Calibri"/>
                <a:cs typeface="+mn-cs"/>
              </a:rPr>
              <a:t>7 </a:t>
            </a:r>
            <a:r>
              <a:rPr lang="fr-FR" b="1" dirty="0">
                <a:solidFill>
                  <a:prstClr val="white"/>
                </a:solidFill>
                <a:latin typeface="Calibri"/>
                <a:cs typeface="+mn-cs"/>
              </a:rPr>
              <a:t>sous-vœux  </a:t>
            </a:r>
            <a:r>
              <a:rPr lang="fr-FR" dirty="0">
                <a:solidFill>
                  <a:prstClr val="white"/>
                </a:solidFill>
                <a:latin typeface="Calibri"/>
                <a:cs typeface="+mn-cs"/>
              </a:rPr>
              <a:t>(parmi 20 possibles et 10 possibles pour ce vœu </a:t>
            </a: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multiple)</a:t>
            </a:r>
            <a:endParaRPr lang="fr-FR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41" name="Picture 3" descr="G:\AEFE\Services\SORES\14. SITE INTERNET\Boite à outils 2017-2018\3. Fiches thématiques\Images\accueil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851450"/>
            <a:ext cx="708125" cy="7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418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3" grpId="0" animBg="1"/>
      <p:bldP spid="34" grpId="0" animBg="1"/>
      <p:bldP spid="34" grpId="1" animBg="1"/>
      <p:bldP spid="36" grpId="0" animBg="1"/>
      <p:bldP spid="36" grpId="1" animBg="1"/>
      <p:bldP spid="37" grpId="0" animBg="1"/>
      <p:bldP spid="39" grpId="0" animBg="1"/>
      <p:bldP spid="40" grpId="0" animBg="1"/>
      <p:bldP spid="42" grpId="0" animBg="1"/>
      <p:bldP spid="43" grpId="0" animBg="1"/>
      <p:bldP spid="43" grpId="1" animBg="1"/>
      <p:bldP spid="44" grpId="0" animBg="1"/>
      <p:bldP spid="46" grpId="0" animBg="1"/>
      <p:bldP spid="47" grpId="0" animBg="1"/>
      <p:bldP spid="49" grpId="0" animBg="1"/>
      <p:bldP spid="49" grpId="1" animBg="1"/>
      <p:bldP spid="90" grpId="0" animBg="1"/>
      <p:bldP spid="91" grpId="0" animBg="1"/>
      <p:bldP spid="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8" descr="G:\AEFE\Commun\Partage_des_services\S_Communication\Charte graphique AEFE 2015\Logo AEFE\logo_AEFE_RV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1357" y="287327"/>
            <a:ext cx="969560" cy="80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1"/>
          <p:cNvGrpSpPr>
            <a:grpSpLocks/>
          </p:cNvGrpSpPr>
          <p:nvPr/>
        </p:nvGrpSpPr>
        <p:grpSpPr bwMode="auto">
          <a:xfrm>
            <a:off x="1" y="1"/>
            <a:ext cx="7819485" cy="1001696"/>
            <a:chOff x="-2" y="2381"/>
            <a:chExt cx="5508625" cy="1208088"/>
          </a:xfrm>
          <a:solidFill>
            <a:srgbClr val="00549F"/>
          </a:solidFill>
        </p:grpSpPr>
        <p:sp>
          <p:nvSpPr>
            <p:cNvPr id="6" name="AutoShape 83"/>
            <p:cNvSpPr>
              <a:spLocks noChangeArrowheads="1"/>
            </p:cNvSpPr>
            <p:nvPr/>
          </p:nvSpPr>
          <p:spPr bwMode="auto">
            <a:xfrm>
              <a:off x="-2" y="2381"/>
              <a:ext cx="5508625" cy="1208088"/>
            </a:xfrm>
            <a:prstGeom prst="foldedCorner">
              <a:avLst>
                <a:gd name="adj" fmla="val 12500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/>
          </p:spPr>
          <p:txBody>
            <a:bodyPr wrap="none" lIns="82945" tIns="41473" rIns="82945" bIns="41473" anchor="ctr"/>
            <a:lstStyle/>
            <a:p>
              <a:pPr defTabSz="44930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7" name="Rectangle 76"/>
            <p:cNvSpPr>
              <a:spLocks noChangeArrowheads="1"/>
            </p:cNvSpPr>
            <p:nvPr/>
          </p:nvSpPr>
          <p:spPr bwMode="auto">
            <a:xfrm>
              <a:off x="314389" y="303208"/>
              <a:ext cx="5122725" cy="56363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449306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defRPr/>
              </a:pPr>
              <a:r>
                <a:rPr lang="fr-FR" sz="3200" b="1" i="1" dirty="0">
                  <a:solidFill>
                    <a:prstClr val="white"/>
                  </a:solidFill>
                  <a:cs typeface="Arial" charset="0"/>
                </a:rPr>
                <a:t>Exemple d’une sélection d’élève </a:t>
              </a:r>
              <a:endParaRPr lang="fr-FR" i="1" dirty="0">
                <a:solidFill>
                  <a:prstClr val="white"/>
                </a:solidFill>
                <a:cs typeface="Arial" charset="0"/>
              </a:endParaRPr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446288" y="2271706"/>
            <a:ext cx="3463465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ECE, lycée Henry IV, Paris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437232" y="1636702"/>
            <a:ext cx="3334120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ECE, lycée Ampère, Lyon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891781" y="6627115"/>
            <a:ext cx="4364361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ECE, lycée </a:t>
            </a:r>
            <a:r>
              <a:rPr lang="fr-FR" dirty="0" err="1" smtClean="0">
                <a:solidFill>
                  <a:prstClr val="white"/>
                </a:solidFill>
              </a:rPr>
              <a:t>Jeanson</a:t>
            </a:r>
            <a:r>
              <a:rPr lang="fr-FR" dirty="0" smtClean="0">
                <a:solidFill>
                  <a:prstClr val="white"/>
                </a:solidFill>
              </a:rPr>
              <a:t> de </a:t>
            </a:r>
            <a:r>
              <a:rPr lang="fr-FR" dirty="0" err="1" smtClean="0">
                <a:solidFill>
                  <a:prstClr val="white"/>
                </a:solidFill>
              </a:rPr>
              <a:t>Sailly</a:t>
            </a:r>
            <a:r>
              <a:rPr lang="fr-FR" dirty="0" smtClean="0">
                <a:solidFill>
                  <a:prstClr val="white"/>
                </a:solidFill>
              </a:rPr>
              <a:t>, Paris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881545" y="2986089"/>
            <a:ext cx="3810423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err="1">
                <a:solidFill>
                  <a:prstClr val="white"/>
                </a:solidFill>
              </a:rPr>
              <a:t>Bachelor</a:t>
            </a:r>
            <a:r>
              <a:rPr lang="fr-FR" dirty="0">
                <a:solidFill>
                  <a:prstClr val="white"/>
                </a:solidFill>
              </a:rPr>
              <a:t> EGC (Montauban, Tarbes)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912354" y="4097343"/>
            <a:ext cx="2619666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L1 Droit, Ile de France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97899" y="1239827"/>
            <a:ext cx="4524878" cy="508900"/>
          </a:xfrm>
          <a:prstGeom prst="rect">
            <a:avLst/>
          </a:prstGeom>
          <a:solidFill>
            <a:srgbClr val="51BAAA"/>
          </a:solidFill>
        </p:spPr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sz="2600" dirty="0">
                <a:solidFill>
                  <a:prstClr val="white"/>
                </a:solidFill>
                <a:latin typeface="Calibri"/>
                <a:cs typeface="+mn-cs"/>
              </a:rPr>
              <a:t>Les vœux ne sont plus classés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532020" y="5208599"/>
            <a:ext cx="3572272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L1 STAPS, Académie de Toulouse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722777" y="4097343"/>
            <a:ext cx="2778434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DUT GEA, IUT de Sceaux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94818" y="5761660"/>
            <a:ext cx="4127959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DUT GEA, IUT Paul Sabatier, Toulouse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" name="AutoShape 2" descr="Résultat de recherche d'images pour &quot;accueil&quot;"/>
          <p:cNvSpPr>
            <a:spLocks noChangeAspect="1" noChangeArrowheads="1"/>
          </p:cNvSpPr>
          <p:nvPr/>
        </p:nvSpPr>
        <p:spPr bwMode="auto">
          <a:xfrm>
            <a:off x="155575" y="-2795588"/>
            <a:ext cx="5838825" cy="583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 descr="G:\AEFE\Services\SORES\14. SITE INTERNET\Boite à outils 2017-2018\3. Fiches thématiques\Images\accueil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851450"/>
            <a:ext cx="708125" cy="7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488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G:\AEFE\Services\SORES\14. SITE INTERNET\Boite à outils 2017-2018\3. Fiches thématiques\Images\accuei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851450"/>
            <a:ext cx="708125" cy="7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98" descr="G:\AEFE\Commun\Partage_des_services\S_Communication\Charte graphique AEFE 2015\Logo AEFE\logo_AEFE_RV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54398" y="6550629"/>
            <a:ext cx="969560" cy="80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1071122" y="1319198"/>
            <a:ext cx="3413504" cy="378705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ECE, lycée Henri IV, Paris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150506" y="2420212"/>
            <a:ext cx="3334120" cy="378705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ECE, lycée Ampère, Lyon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97900" y="1864583"/>
            <a:ext cx="4286726" cy="378705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ECE, lycée Janson de </a:t>
            </a:r>
            <a:r>
              <a:rPr lang="fr-FR" dirty="0" err="1" smtClean="0">
                <a:solidFill>
                  <a:prstClr val="white"/>
                </a:solidFill>
              </a:rPr>
              <a:t>Sailly</a:t>
            </a:r>
            <a:r>
              <a:rPr lang="fr-FR" dirty="0" smtClean="0">
                <a:solidFill>
                  <a:prstClr val="white"/>
                </a:solidFill>
              </a:rPr>
              <a:t>, Paris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03486" y="6547737"/>
            <a:ext cx="3889807" cy="378705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err="1" smtClean="0">
                <a:solidFill>
                  <a:prstClr val="white"/>
                </a:solidFill>
              </a:rPr>
              <a:t>Bachelor</a:t>
            </a:r>
            <a:r>
              <a:rPr lang="fr-FR" dirty="0" smtClean="0">
                <a:solidFill>
                  <a:prstClr val="white"/>
                </a:solidFill>
              </a:rPr>
              <a:t> EGC (Montauban, Tarbes)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023728" y="5684849"/>
            <a:ext cx="2460898" cy="378705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L1 Droit, Ile de France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912354" y="4811719"/>
            <a:ext cx="3572272" cy="378705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L1 STAPS, Académie de Toulouse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785576" y="3362475"/>
            <a:ext cx="2699050" cy="378705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DUT GEA, IUT de Sceaux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56667" y="3928346"/>
            <a:ext cx="4127959" cy="378705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DUT GEA, IUT Paul Sabatier, Toulouse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623734" y="1239822"/>
            <a:ext cx="3227007" cy="932735"/>
          </a:xfrm>
          <a:prstGeom prst="rect">
            <a:avLst/>
          </a:prstGeom>
          <a:solidFill>
            <a:srgbClr val="51BAAA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Un groupement d’Ecoles de commerce ou d’ingénieur compte pour un vœu </a:t>
            </a:r>
            <a:endParaRPr lang="fr-FR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grpSp>
        <p:nvGrpSpPr>
          <p:cNvPr id="52" name="Groupe 1"/>
          <p:cNvGrpSpPr>
            <a:grpSpLocks/>
          </p:cNvGrpSpPr>
          <p:nvPr/>
        </p:nvGrpSpPr>
        <p:grpSpPr bwMode="auto">
          <a:xfrm>
            <a:off x="5" y="1"/>
            <a:ext cx="9088886" cy="1001696"/>
            <a:chOff x="-2" y="2381"/>
            <a:chExt cx="5508625" cy="1208088"/>
          </a:xfrm>
          <a:solidFill>
            <a:srgbClr val="00549F"/>
          </a:solidFill>
        </p:grpSpPr>
        <p:sp>
          <p:nvSpPr>
            <p:cNvPr id="53" name="AutoShape 83"/>
            <p:cNvSpPr>
              <a:spLocks noChangeArrowheads="1"/>
            </p:cNvSpPr>
            <p:nvPr/>
          </p:nvSpPr>
          <p:spPr bwMode="auto">
            <a:xfrm>
              <a:off x="-2" y="2381"/>
              <a:ext cx="5508625" cy="1208088"/>
            </a:xfrm>
            <a:prstGeom prst="foldedCorner">
              <a:avLst>
                <a:gd name="adj" fmla="val 12500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/>
          </p:spPr>
          <p:txBody>
            <a:bodyPr wrap="none" lIns="82945" tIns="41473" rIns="82945" bIns="41473" anchor="ctr"/>
            <a:lstStyle/>
            <a:p>
              <a:pPr defTabSz="4493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54" name="Rectangle 76"/>
            <p:cNvSpPr>
              <a:spLocks noChangeArrowheads="1"/>
            </p:cNvSpPr>
            <p:nvPr/>
          </p:nvSpPr>
          <p:spPr bwMode="auto">
            <a:xfrm>
              <a:off x="314389" y="31112"/>
              <a:ext cx="5122724" cy="110782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449399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defRPr/>
              </a:pPr>
              <a:r>
                <a:rPr lang="fr-FR" sz="3200" b="1" i="1" dirty="0">
                  <a:solidFill>
                    <a:prstClr val="white"/>
                  </a:solidFill>
                  <a:cs typeface="Arial" charset="0"/>
                </a:rPr>
                <a:t>Limitation de vœux </a:t>
              </a:r>
              <a:r>
                <a:rPr lang="fr-FR" sz="3200" i="1" dirty="0">
                  <a:solidFill>
                    <a:prstClr val="white"/>
                  </a:solidFill>
                  <a:cs typeface="Arial" charset="0"/>
                </a:rPr>
                <a:t>: </a:t>
              </a:r>
              <a:r>
                <a:rPr lang="fr-FR" sz="3100" i="1" dirty="0">
                  <a:solidFill>
                    <a:prstClr val="white"/>
                  </a:solidFill>
                  <a:cs typeface="Arial" charset="0"/>
                </a:rPr>
                <a:t>cas des Ecoles de commerce et d’ingénieur</a:t>
              </a:r>
              <a:endParaRPr lang="fr-FR" sz="1500" i="1" dirty="0">
                <a:solidFill>
                  <a:prstClr val="white"/>
                </a:solidFill>
                <a:cs typeface="Arial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5623734" y="2415340"/>
            <a:ext cx="3227007" cy="932735"/>
          </a:xfrm>
          <a:prstGeom prst="rect">
            <a:avLst/>
          </a:prstGeom>
          <a:solidFill>
            <a:srgbClr val="F28E65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Chaque école correspond à un sous-vœu et le nombre de sous-vœux demandés n’est pas limité</a:t>
            </a:r>
            <a:endParaRPr lang="fr-FR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23733" y="4017967"/>
            <a:ext cx="3227007" cy="1209734"/>
          </a:xfrm>
          <a:prstGeom prst="rect">
            <a:avLst/>
          </a:prstGeom>
          <a:solidFill>
            <a:srgbClr val="00549F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Les sous-vœux portant sur ces formations ne sont pas comptés dans le nombre maximum de sous-vœux autorisés</a:t>
            </a:r>
            <a:endParaRPr lang="fr-FR" dirty="0">
              <a:solidFill>
                <a:prstClr val="white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484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6" grpId="0" animBg="1"/>
      <p:bldP spid="30" grpId="0" animBg="1"/>
      <p:bldP spid="3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8" descr="G:\AEFE\Commun\Partage_des_services\S_Communication\Charte graphique AEFE 2015\Logo AEFE\logo_AEFE_RV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516" y="6622650"/>
            <a:ext cx="969560" cy="80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197905" y="2340836"/>
            <a:ext cx="1584767" cy="378705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err="1" smtClean="0">
                <a:solidFill>
                  <a:prstClr val="white"/>
                </a:solidFill>
              </a:rPr>
              <a:t>Bachelor</a:t>
            </a:r>
            <a:r>
              <a:rPr lang="fr-FR" dirty="0" smtClean="0">
                <a:solidFill>
                  <a:prstClr val="white"/>
                </a:solidFill>
              </a:rPr>
              <a:t> EGC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96004" y="1168752"/>
            <a:ext cx="3988077" cy="3148726"/>
          </a:xfrm>
          <a:prstGeom prst="rect">
            <a:avLst/>
          </a:prstGeom>
          <a:solidFill>
            <a:srgbClr val="F28E65"/>
          </a:solidFill>
        </p:spPr>
        <p:txBody>
          <a:bodyPr wrap="square" lIns="100750" tIns="50377" rIns="100750" bIns="50377">
            <a:spAutoFit/>
          </a:bodyPr>
          <a:lstStyle/>
          <a:p>
            <a:pPr marL="314850" indent="-314850" defTabSz="100721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Un groupement d’Ecoles de commerce ou d’ingénieur compte pour </a:t>
            </a:r>
            <a:r>
              <a:rPr lang="fr-FR" b="1" dirty="0" smtClean="0">
                <a:solidFill>
                  <a:srgbClr val="00549F"/>
                </a:solidFill>
                <a:latin typeface="Calibri"/>
                <a:cs typeface="+mn-cs"/>
              </a:rPr>
              <a:t>un vœu </a:t>
            </a:r>
          </a:p>
          <a:p>
            <a:pPr marL="314850" indent="-314850" defTabSz="100721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white"/>
                </a:solidFill>
                <a:latin typeface="Calibri"/>
                <a:cs typeface="+mn-cs"/>
              </a:rPr>
              <a:t>Chaque école correspond à un sous-vœu et </a:t>
            </a:r>
            <a:r>
              <a:rPr lang="fr-FR" dirty="0">
                <a:solidFill>
                  <a:srgbClr val="00549F"/>
                </a:solidFill>
                <a:latin typeface="Calibri"/>
                <a:cs typeface="+mn-cs"/>
              </a:rPr>
              <a:t>le nombre de sous-vœux demandés n’est pas </a:t>
            </a:r>
            <a:r>
              <a:rPr lang="fr-FR" dirty="0" smtClean="0">
                <a:solidFill>
                  <a:srgbClr val="00549F"/>
                </a:solidFill>
                <a:latin typeface="Calibri"/>
                <a:cs typeface="+mn-cs"/>
              </a:rPr>
              <a:t>limité</a:t>
            </a: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, l’élève peut s’il le souhaite demander les 22 écoles de ce groupe</a:t>
            </a:r>
          </a:p>
          <a:p>
            <a:pPr marL="314850" indent="-314850" defTabSz="100721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Ici, </a:t>
            </a:r>
            <a:r>
              <a:rPr lang="fr-FR" smtClean="0">
                <a:solidFill>
                  <a:prstClr val="white"/>
                </a:solidFill>
                <a:latin typeface="Calibri"/>
                <a:cs typeface="+mn-cs"/>
              </a:rPr>
              <a:t>l’élève choisit </a:t>
            </a:r>
            <a:r>
              <a:rPr lang="fr-FR" b="1" dirty="0" smtClean="0">
                <a:solidFill>
                  <a:srgbClr val="00549F"/>
                </a:solidFill>
                <a:latin typeface="Calibri"/>
                <a:cs typeface="+mn-cs"/>
              </a:rPr>
              <a:t>2 écoles</a:t>
            </a: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, ces sous-vœux ne sont pas pris en compte pour le total des 20 sous-vœux</a:t>
            </a:r>
            <a:endParaRPr lang="fr-FR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grpSp>
        <p:nvGrpSpPr>
          <p:cNvPr id="52" name="Groupe 1"/>
          <p:cNvGrpSpPr>
            <a:grpSpLocks/>
          </p:cNvGrpSpPr>
          <p:nvPr/>
        </p:nvGrpSpPr>
        <p:grpSpPr bwMode="auto">
          <a:xfrm>
            <a:off x="5" y="1"/>
            <a:ext cx="9088886" cy="1001696"/>
            <a:chOff x="-2" y="2381"/>
            <a:chExt cx="5508625" cy="1208088"/>
          </a:xfrm>
          <a:solidFill>
            <a:srgbClr val="00549F"/>
          </a:solidFill>
        </p:grpSpPr>
        <p:sp>
          <p:nvSpPr>
            <p:cNvPr id="53" name="AutoShape 83"/>
            <p:cNvSpPr>
              <a:spLocks noChangeArrowheads="1"/>
            </p:cNvSpPr>
            <p:nvPr/>
          </p:nvSpPr>
          <p:spPr bwMode="auto">
            <a:xfrm>
              <a:off x="-2" y="2381"/>
              <a:ext cx="5508625" cy="1208088"/>
            </a:xfrm>
            <a:prstGeom prst="foldedCorner">
              <a:avLst>
                <a:gd name="adj" fmla="val 12500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/>
          </p:spPr>
          <p:txBody>
            <a:bodyPr wrap="none" lIns="82945" tIns="41473" rIns="82945" bIns="41473" anchor="ctr"/>
            <a:lstStyle/>
            <a:p>
              <a:pPr defTabSz="4493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54" name="Rectangle 76"/>
            <p:cNvSpPr>
              <a:spLocks noChangeArrowheads="1"/>
            </p:cNvSpPr>
            <p:nvPr/>
          </p:nvSpPr>
          <p:spPr bwMode="auto">
            <a:xfrm>
              <a:off x="314389" y="31112"/>
              <a:ext cx="5122724" cy="110782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449399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defRPr/>
              </a:pPr>
              <a:r>
                <a:rPr lang="fr-FR" sz="3200" b="1" i="1" dirty="0">
                  <a:solidFill>
                    <a:prstClr val="white"/>
                  </a:solidFill>
                  <a:cs typeface="Arial" charset="0"/>
                </a:rPr>
                <a:t>Limitation de vœux </a:t>
              </a:r>
              <a:r>
                <a:rPr lang="fr-FR" sz="3200" i="1" dirty="0">
                  <a:solidFill>
                    <a:prstClr val="white"/>
                  </a:solidFill>
                  <a:cs typeface="Arial" charset="0"/>
                </a:rPr>
                <a:t>: </a:t>
              </a:r>
              <a:r>
                <a:rPr lang="fr-FR" sz="3100" i="1" dirty="0">
                  <a:solidFill>
                    <a:prstClr val="white"/>
                  </a:solidFill>
                  <a:cs typeface="Arial" charset="0"/>
                </a:rPr>
                <a:t>cas des Ecoles de commerce et d’ingénieur</a:t>
              </a:r>
              <a:endParaRPr lang="fr-FR" sz="1500" i="1" dirty="0">
                <a:solidFill>
                  <a:prstClr val="white"/>
                </a:solidFill>
                <a:cs typeface="Arial" charset="0"/>
              </a:endParaRPr>
            </a:p>
          </p:txBody>
        </p:sp>
      </p:grpSp>
      <p:cxnSp>
        <p:nvCxnSpPr>
          <p:cNvPr id="17" name="Connecteur droit avec flèche 16"/>
          <p:cNvCxnSpPr>
            <a:stCxn id="23" idx="3"/>
            <a:endCxn id="20" idx="1"/>
          </p:cNvCxnSpPr>
          <p:nvPr/>
        </p:nvCxnSpPr>
        <p:spPr>
          <a:xfrm flipV="1">
            <a:off x="1782672" y="1429191"/>
            <a:ext cx="1279102" cy="11009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061774" y="1239822"/>
            <a:ext cx="1482670" cy="378737"/>
          </a:xfrm>
          <a:prstGeom prst="rect">
            <a:avLst/>
          </a:prstGeom>
          <a:solidFill>
            <a:srgbClr val="51BAAA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Montauban</a:t>
            </a:r>
          </a:p>
        </p:txBody>
      </p:sp>
      <p:cxnSp>
        <p:nvCxnSpPr>
          <p:cNvPr id="28" name="Connecteur droit avec flèche 27"/>
          <p:cNvCxnSpPr>
            <a:stCxn id="23" idx="3"/>
            <a:endCxn id="29" idx="1"/>
          </p:cNvCxnSpPr>
          <p:nvPr/>
        </p:nvCxnSpPr>
        <p:spPr>
          <a:xfrm flipV="1">
            <a:off x="1782672" y="1968797"/>
            <a:ext cx="1279102" cy="5613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061774" y="1779428"/>
            <a:ext cx="1482670" cy="378737"/>
          </a:xfrm>
          <a:prstGeom prst="rect">
            <a:avLst/>
          </a:prstGeom>
          <a:solidFill>
            <a:srgbClr val="51BAAA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Tarbes</a:t>
            </a:r>
          </a:p>
        </p:txBody>
      </p:sp>
      <p:cxnSp>
        <p:nvCxnSpPr>
          <p:cNvPr id="31" name="Connecteur droit avec flèche 30"/>
          <p:cNvCxnSpPr>
            <a:stCxn id="23" idx="3"/>
            <a:endCxn id="33" idx="1"/>
          </p:cNvCxnSpPr>
          <p:nvPr/>
        </p:nvCxnSpPr>
        <p:spPr>
          <a:xfrm flipV="1">
            <a:off x="1782672" y="2482099"/>
            <a:ext cx="1279102" cy="480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061774" y="2292730"/>
            <a:ext cx="1482670" cy="378737"/>
          </a:xfrm>
          <a:prstGeom prst="rect">
            <a:avLst/>
          </a:prstGeom>
          <a:solidFill>
            <a:srgbClr val="51BAAA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Agen</a:t>
            </a:r>
          </a:p>
        </p:txBody>
      </p:sp>
      <p:cxnSp>
        <p:nvCxnSpPr>
          <p:cNvPr id="34" name="Connecteur droit avec flèche 33"/>
          <p:cNvCxnSpPr>
            <a:stCxn id="23" idx="3"/>
            <a:endCxn id="35" idx="1"/>
          </p:cNvCxnSpPr>
          <p:nvPr/>
        </p:nvCxnSpPr>
        <p:spPr>
          <a:xfrm>
            <a:off x="1782672" y="2530189"/>
            <a:ext cx="1287934" cy="47626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070606" y="2817089"/>
            <a:ext cx="1482670" cy="378737"/>
          </a:xfrm>
          <a:prstGeom prst="rect">
            <a:avLst/>
          </a:prstGeom>
          <a:solidFill>
            <a:srgbClr val="51BAAA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La Réunion</a:t>
            </a:r>
          </a:p>
        </p:txBody>
      </p:sp>
      <p:cxnSp>
        <p:nvCxnSpPr>
          <p:cNvPr id="45" name="Connecteur droit avec flèche 44"/>
          <p:cNvCxnSpPr>
            <a:stCxn id="23" idx="3"/>
            <a:endCxn id="46" idx="1"/>
          </p:cNvCxnSpPr>
          <p:nvPr/>
        </p:nvCxnSpPr>
        <p:spPr>
          <a:xfrm>
            <a:off x="1782672" y="2530189"/>
            <a:ext cx="1287934" cy="103189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070606" y="3372717"/>
            <a:ext cx="1482670" cy="378737"/>
          </a:xfrm>
          <a:prstGeom prst="rect">
            <a:avLst/>
          </a:prstGeom>
          <a:solidFill>
            <a:srgbClr val="51BAAA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Brive</a:t>
            </a:r>
          </a:p>
        </p:txBody>
      </p:sp>
      <p:cxnSp>
        <p:nvCxnSpPr>
          <p:cNvPr id="48" name="Connecteur droit avec flèche 47"/>
          <p:cNvCxnSpPr>
            <a:stCxn id="23" idx="3"/>
            <a:endCxn id="49" idx="1"/>
          </p:cNvCxnSpPr>
          <p:nvPr/>
        </p:nvCxnSpPr>
        <p:spPr>
          <a:xfrm>
            <a:off x="1782672" y="2530189"/>
            <a:ext cx="1287934" cy="18747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070606" y="3938589"/>
            <a:ext cx="1482670" cy="932735"/>
          </a:xfrm>
          <a:prstGeom prst="rect">
            <a:avLst/>
          </a:prstGeom>
          <a:solidFill>
            <a:srgbClr val="51BAAA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…</a:t>
            </a:r>
          </a:p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22 écoles au total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842942" y="5764225"/>
            <a:ext cx="4127959" cy="1209734"/>
          </a:xfrm>
          <a:prstGeom prst="rect">
            <a:avLst/>
          </a:prstGeom>
          <a:solidFill>
            <a:srgbClr val="00549F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  <a:latin typeface="Calibri"/>
                <a:cs typeface="+mn-cs"/>
              </a:rPr>
              <a:t>Dans ce cas, les </a:t>
            </a:r>
            <a:r>
              <a:rPr lang="fr-FR" b="1" dirty="0">
                <a:solidFill>
                  <a:prstClr val="white"/>
                </a:solidFill>
                <a:latin typeface="Calibri"/>
                <a:cs typeface="+mn-cs"/>
              </a:rPr>
              <a:t>2</a:t>
            </a:r>
            <a:r>
              <a:rPr lang="fr-FR" b="1" dirty="0" smtClean="0">
                <a:solidFill>
                  <a:prstClr val="white"/>
                </a:solidFill>
                <a:latin typeface="Calibri"/>
                <a:cs typeface="+mn-cs"/>
              </a:rPr>
              <a:t> </a:t>
            </a:r>
            <a:r>
              <a:rPr lang="fr-FR" b="1" dirty="0">
                <a:solidFill>
                  <a:prstClr val="white"/>
                </a:solidFill>
                <a:latin typeface="Calibri"/>
                <a:cs typeface="+mn-cs"/>
              </a:rPr>
              <a:t>candidatures </a:t>
            </a:r>
            <a:r>
              <a:rPr lang="fr-FR" dirty="0">
                <a:solidFill>
                  <a:prstClr val="white"/>
                </a:solidFill>
                <a:latin typeface="Calibri"/>
                <a:cs typeface="+mn-cs"/>
              </a:rPr>
              <a:t>correspondent à :</a:t>
            </a:r>
          </a:p>
          <a:p>
            <a:pPr marL="314850" indent="-314850" defTabSz="1007212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b="1" dirty="0">
                <a:solidFill>
                  <a:prstClr val="white"/>
                </a:solidFill>
                <a:latin typeface="Calibri"/>
                <a:cs typeface="+mn-cs"/>
              </a:rPr>
              <a:t>1 vœu </a:t>
            </a: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(</a:t>
            </a:r>
            <a:r>
              <a:rPr lang="fr-FR" dirty="0">
                <a:solidFill>
                  <a:prstClr val="white"/>
                </a:solidFill>
                <a:latin typeface="Calibri"/>
                <a:cs typeface="+mn-cs"/>
              </a:rPr>
              <a:t>parmi 10 possibles</a:t>
            </a: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)</a:t>
            </a:r>
          </a:p>
          <a:p>
            <a:pPr marL="314850" indent="-314850" defTabSz="1007212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b="1" dirty="0" smtClean="0">
                <a:solidFill>
                  <a:prstClr val="white"/>
                </a:solidFill>
                <a:latin typeface="Calibri"/>
                <a:cs typeface="+mn-cs"/>
              </a:rPr>
              <a:t>0 sous-vœu </a:t>
            </a: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(parmi 20 possibles)</a:t>
            </a:r>
            <a:endParaRPr lang="fr-FR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21" name="Picture 3" descr="G:\AEFE\Services\SORES\14. SITE INTERNET\Boite à outils 2017-2018\3. Fiches thématiques\Images\accueil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500" y="6851449"/>
            <a:ext cx="708125" cy="7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747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6" grpId="0" build="p" animBg="1"/>
      <p:bldP spid="20" grpId="0" animBg="1"/>
      <p:bldP spid="29" grpId="0" animBg="1"/>
      <p:bldP spid="33" grpId="0" animBg="1"/>
      <p:bldP spid="33" grpId="1" animBg="1"/>
      <p:bldP spid="35" grpId="0" animBg="1"/>
      <p:bldP spid="35" grpId="1" animBg="1"/>
      <p:bldP spid="46" grpId="0" animBg="1"/>
      <p:bldP spid="46" grpId="1" animBg="1"/>
      <p:bldP spid="49" grpId="0" animBg="1"/>
      <p:bldP spid="49" grpId="1" animBg="1"/>
      <p:bldP spid="5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8" descr="G:\AEFE\Commun\Partage_des_services\S_Communication\Charte graphique AEFE 2015\Logo AEFE\logo_AEFE_RV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54398" y="6550629"/>
            <a:ext cx="969560" cy="80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108020" y="2328658"/>
            <a:ext cx="1256408" cy="378705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MPSI </a:t>
            </a:r>
            <a:endParaRPr lang="fr-FR" dirty="0">
              <a:solidFill>
                <a:prstClr val="white"/>
              </a:solidFill>
            </a:endParaRPr>
          </a:p>
        </p:txBody>
      </p:sp>
      <p:grpSp>
        <p:nvGrpSpPr>
          <p:cNvPr id="52" name="Groupe 1"/>
          <p:cNvGrpSpPr>
            <a:grpSpLocks/>
          </p:cNvGrpSpPr>
          <p:nvPr/>
        </p:nvGrpSpPr>
        <p:grpSpPr bwMode="auto">
          <a:xfrm>
            <a:off x="5" y="0"/>
            <a:ext cx="9088886" cy="717015"/>
            <a:chOff x="-2" y="2381"/>
            <a:chExt cx="5508625" cy="1208088"/>
          </a:xfrm>
          <a:solidFill>
            <a:srgbClr val="00549F"/>
          </a:solidFill>
        </p:grpSpPr>
        <p:sp>
          <p:nvSpPr>
            <p:cNvPr id="53" name="AutoShape 83"/>
            <p:cNvSpPr>
              <a:spLocks noChangeArrowheads="1"/>
            </p:cNvSpPr>
            <p:nvPr/>
          </p:nvSpPr>
          <p:spPr bwMode="auto">
            <a:xfrm>
              <a:off x="-2" y="2381"/>
              <a:ext cx="5508625" cy="1208088"/>
            </a:xfrm>
            <a:prstGeom prst="foldedCorner">
              <a:avLst>
                <a:gd name="adj" fmla="val 12500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/>
          </p:spPr>
          <p:txBody>
            <a:bodyPr wrap="none" lIns="82945" tIns="41473" rIns="82945" bIns="41473" anchor="ctr"/>
            <a:lstStyle/>
            <a:p>
              <a:pPr defTabSz="4493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54" name="Rectangle 76"/>
            <p:cNvSpPr>
              <a:spLocks noChangeArrowheads="1"/>
            </p:cNvSpPr>
            <p:nvPr/>
          </p:nvSpPr>
          <p:spPr bwMode="auto">
            <a:xfrm>
              <a:off x="314389" y="302921"/>
              <a:ext cx="5122724" cy="56421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449399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defRPr/>
              </a:pPr>
              <a:r>
                <a:rPr lang="fr-FR" sz="3200" b="1" i="1" dirty="0">
                  <a:solidFill>
                    <a:prstClr val="white"/>
                  </a:solidFill>
                  <a:cs typeface="Arial" charset="0"/>
                </a:rPr>
                <a:t>Limitation de </a:t>
              </a:r>
              <a:r>
                <a:rPr lang="fr-FR" sz="3200" b="1" i="1" dirty="0" smtClean="0">
                  <a:solidFill>
                    <a:prstClr val="white"/>
                  </a:solidFill>
                  <a:cs typeface="Arial" charset="0"/>
                </a:rPr>
                <a:t>vœux</a:t>
              </a:r>
              <a:endParaRPr lang="fr-FR" sz="1500" i="1" dirty="0">
                <a:solidFill>
                  <a:prstClr val="white"/>
                </a:solidFill>
                <a:cs typeface="Arial" charset="0"/>
              </a:endParaRPr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185866" y="3336770"/>
            <a:ext cx="1164264" cy="378705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PCSI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405864" y="4344883"/>
            <a:ext cx="732216" cy="378705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INSA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70932" y="5214496"/>
            <a:ext cx="1812336" cy="378705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GEIPI - POLYTECH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39490" y="6209444"/>
            <a:ext cx="2229462" cy="378705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PACES – Ile de France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96957" y="839323"/>
            <a:ext cx="3287171" cy="840335"/>
          </a:xfrm>
          <a:prstGeom prst="rect">
            <a:avLst/>
          </a:prstGeom>
          <a:solidFill>
            <a:srgbClr val="51BAAA"/>
          </a:solidFill>
        </p:spPr>
        <p:txBody>
          <a:bodyPr wrap="square" lIns="100684" tIns="50344" rIns="100684" bIns="50344" rtlCol="0">
            <a:spAutoFit/>
          </a:bodyPr>
          <a:lstStyle/>
          <a:p>
            <a:pPr algn="ctr" defTabSz="1006899" fontAlgn="auto">
              <a:spcBef>
                <a:spcPts val="0"/>
              </a:spcBef>
              <a:spcAft>
                <a:spcPts val="0"/>
              </a:spcAft>
            </a:pPr>
            <a:r>
              <a:rPr lang="fr-FR" sz="2400" b="1" dirty="0">
                <a:solidFill>
                  <a:prstClr val="white"/>
                </a:solidFill>
                <a:latin typeface="Calibri"/>
              </a:rPr>
              <a:t>Le portail fixe le nombre de vœux maximum à 10</a:t>
            </a:r>
            <a:endParaRPr lang="fr-FR" sz="20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384128" y="839322"/>
            <a:ext cx="1825396" cy="840336"/>
          </a:xfrm>
          <a:prstGeom prst="rect">
            <a:avLst/>
          </a:prstGeom>
          <a:solidFill>
            <a:srgbClr val="F28E65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6899" fontAlgn="auto">
              <a:spcBef>
                <a:spcPts val="0"/>
              </a:spcBef>
              <a:spcAft>
                <a:spcPts val="0"/>
              </a:spcAft>
            </a:pPr>
            <a:r>
              <a:rPr lang="fr-FR" sz="2400" b="1" dirty="0" smtClean="0">
                <a:solidFill>
                  <a:prstClr val="white"/>
                </a:solidFill>
                <a:latin typeface="Calibri"/>
              </a:rPr>
              <a:t>Ici l’élève fait 5 vœux </a:t>
            </a:r>
            <a:endParaRPr lang="fr-FR" sz="2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184328" y="839323"/>
            <a:ext cx="4680520" cy="1148178"/>
          </a:xfrm>
          <a:prstGeom prst="rect">
            <a:avLst/>
          </a:prstGeom>
          <a:solidFill>
            <a:srgbClr val="26338B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6899" fontAlgn="auto">
              <a:spcBef>
                <a:spcPts val="0"/>
              </a:spcBef>
              <a:spcAft>
                <a:spcPts val="0"/>
              </a:spcAft>
            </a:pPr>
            <a:r>
              <a:rPr lang="fr-FR" sz="2000" b="1" dirty="0" smtClean="0">
                <a:solidFill>
                  <a:prstClr val="white"/>
                </a:solidFill>
                <a:latin typeface="Calibri"/>
              </a:rPr>
              <a:t>Mais avec les vœux multiples l’élève peut effectuer, dans ce cas jusqu’à  </a:t>
            </a:r>
            <a:r>
              <a:rPr lang="fr-FR" sz="2400" b="1" dirty="0" smtClean="0">
                <a:solidFill>
                  <a:prstClr val="white"/>
                </a:solidFill>
                <a:latin typeface="Calibri"/>
              </a:rPr>
              <a:t>64 candidatures !</a:t>
            </a:r>
            <a:endParaRPr lang="fr-FR" sz="2400" b="1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5" name="Connecteur droit avec flèche 44"/>
          <p:cNvCxnSpPr>
            <a:stCxn id="16" idx="3"/>
            <a:endCxn id="47" idx="1"/>
          </p:cNvCxnSpPr>
          <p:nvPr/>
        </p:nvCxnSpPr>
        <p:spPr>
          <a:xfrm>
            <a:off x="1364428" y="2518011"/>
            <a:ext cx="1008802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>
            <a:stCxn id="20" idx="3"/>
            <a:endCxn id="48" idx="1"/>
          </p:cNvCxnSpPr>
          <p:nvPr/>
        </p:nvCxnSpPr>
        <p:spPr>
          <a:xfrm>
            <a:off x="1350130" y="3526123"/>
            <a:ext cx="1023100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373230" y="2051644"/>
            <a:ext cx="7516772" cy="932735"/>
          </a:xfrm>
          <a:prstGeom prst="rect">
            <a:avLst/>
          </a:prstGeom>
          <a:solidFill>
            <a:srgbClr val="51BAAA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 smtClean="0">
                <a:solidFill>
                  <a:prstClr val="white"/>
                </a:solidFill>
                <a:latin typeface="Calibri"/>
                <a:cs typeface="+mn-cs"/>
              </a:rPr>
              <a:t>1</a:t>
            </a: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 vœu parmi les 10 possibles</a:t>
            </a:r>
          </a:p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 smtClean="0">
                <a:solidFill>
                  <a:prstClr val="white"/>
                </a:solidFill>
                <a:latin typeface="Calibri"/>
                <a:cs typeface="+mn-cs"/>
              </a:rPr>
              <a:t>10</a:t>
            </a: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 sous-vœux possibles pour cette voie (20 sous-vœux au total)</a:t>
            </a:r>
          </a:p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Possibilité de demander avec et sans internat (compte pour un seul sous-vœu)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373230" y="3059756"/>
            <a:ext cx="7516772" cy="932735"/>
          </a:xfrm>
          <a:prstGeom prst="rect">
            <a:avLst/>
          </a:prstGeom>
          <a:solidFill>
            <a:srgbClr val="51BAAA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 smtClean="0">
                <a:solidFill>
                  <a:prstClr val="white"/>
                </a:solidFill>
                <a:latin typeface="Calibri"/>
                <a:cs typeface="+mn-cs"/>
              </a:rPr>
              <a:t>1</a:t>
            </a: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 vœu parmi les 10 possibles</a:t>
            </a:r>
          </a:p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 smtClean="0">
                <a:solidFill>
                  <a:prstClr val="white"/>
                </a:solidFill>
                <a:latin typeface="Calibri"/>
                <a:cs typeface="+mn-cs"/>
              </a:rPr>
              <a:t>10</a:t>
            </a: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 sous-vœux possibles pour cette voie </a:t>
            </a:r>
            <a:r>
              <a:rPr lang="fr-FR" dirty="0">
                <a:solidFill>
                  <a:prstClr val="white"/>
                </a:solidFill>
                <a:latin typeface="Calibri"/>
              </a:rPr>
              <a:t>(20 sous-vœux au total</a:t>
            </a:r>
            <a:r>
              <a:rPr lang="fr-FR" dirty="0" smtClean="0">
                <a:solidFill>
                  <a:prstClr val="white"/>
                </a:solidFill>
                <a:latin typeface="Calibri"/>
              </a:rPr>
              <a:t>)</a:t>
            </a:r>
            <a:endParaRPr lang="fr-FR" dirty="0" smtClean="0">
              <a:solidFill>
                <a:prstClr val="white"/>
              </a:solidFill>
              <a:latin typeface="Calibri"/>
              <a:cs typeface="+mn-cs"/>
            </a:endParaRPr>
          </a:p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Possibilité de demander avec et sans internat (compte pour un seul sous-vœu)</a:t>
            </a:r>
          </a:p>
        </p:txBody>
      </p:sp>
      <p:cxnSp>
        <p:nvCxnSpPr>
          <p:cNvPr id="49" name="Connecteur droit avec flèche 48"/>
          <p:cNvCxnSpPr>
            <a:stCxn id="35" idx="3"/>
            <a:endCxn id="50" idx="1"/>
          </p:cNvCxnSpPr>
          <p:nvPr/>
        </p:nvCxnSpPr>
        <p:spPr>
          <a:xfrm>
            <a:off x="1138080" y="4534236"/>
            <a:ext cx="1235150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2373230" y="4067869"/>
            <a:ext cx="7516772" cy="932735"/>
          </a:xfrm>
          <a:prstGeom prst="rect">
            <a:avLst/>
          </a:prstGeom>
          <a:solidFill>
            <a:srgbClr val="51BAAA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 smtClean="0">
                <a:solidFill>
                  <a:prstClr val="white"/>
                </a:solidFill>
                <a:latin typeface="Calibri"/>
                <a:cs typeface="+mn-cs"/>
              </a:rPr>
              <a:t>1 </a:t>
            </a: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vœu parmi les 10 possibles</a:t>
            </a:r>
            <a:endParaRPr lang="fr-FR" dirty="0">
              <a:solidFill>
                <a:prstClr val="white"/>
              </a:solidFill>
              <a:latin typeface="Calibri"/>
              <a:cs typeface="+mn-cs"/>
            </a:endParaRPr>
          </a:p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Possibilité de candidater sur les 6 INSA, l’INSA </a:t>
            </a:r>
            <a:r>
              <a:rPr lang="fr-FR" dirty="0" err="1" smtClean="0">
                <a:solidFill>
                  <a:prstClr val="white"/>
                </a:solidFill>
                <a:latin typeface="Calibri"/>
                <a:cs typeface="+mn-cs"/>
              </a:rPr>
              <a:t>Euro-Méditerranée</a:t>
            </a: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 et les 3 Ecoles partenaire : soit </a:t>
            </a:r>
            <a:r>
              <a:rPr lang="fr-FR" b="1" dirty="0" smtClean="0">
                <a:solidFill>
                  <a:prstClr val="white"/>
                </a:solidFill>
                <a:latin typeface="Calibri"/>
                <a:cs typeface="+mn-cs"/>
              </a:rPr>
              <a:t>10 candidatures </a:t>
            </a: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(compte pour </a:t>
            </a:r>
            <a:r>
              <a:rPr lang="fr-FR" b="1" dirty="0" smtClean="0">
                <a:solidFill>
                  <a:prstClr val="white"/>
                </a:solidFill>
                <a:latin typeface="Calibri"/>
                <a:cs typeface="+mn-cs"/>
              </a:rPr>
              <a:t>0</a:t>
            </a: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 sous-vœu)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438758" y="5075980"/>
            <a:ext cx="7516772" cy="655736"/>
          </a:xfrm>
          <a:prstGeom prst="rect">
            <a:avLst/>
          </a:prstGeom>
          <a:solidFill>
            <a:srgbClr val="51BAAA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 smtClean="0">
                <a:solidFill>
                  <a:prstClr val="white"/>
                </a:solidFill>
                <a:latin typeface="Calibri"/>
                <a:cs typeface="+mn-cs"/>
              </a:rPr>
              <a:t>1 </a:t>
            </a: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vœu parmi les 10 possibles</a:t>
            </a:r>
            <a:endParaRPr lang="fr-FR" dirty="0">
              <a:solidFill>
                <a:prstClr val="white"/>
              </a:solidFill>
              <a:latin typeface="Calibri"/>
              <a:cs typeface="+mn-cs"/>
            </a:endParaRPr>
          </a:p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spc="-20" dirty="0" smtClean="0">
                <a:solidFill>
                  <a:prstClr val="white"/>
                </a:solidFill>
                <a:latin typeface="Calibri"/>
                <a:cs typeface="+mn-cs"/>
              </a:rPr>
              <a:t>Possibilité de candidater sur les </a:t>
            </a:r>
            <a:r>
              <a:rPr lang="fr-FR" b="1" spc="-20" dirty="0" smtClean="0">
                <a:solidFill>
                  <a:prstClr val="white"/>
                </a:solidFill>
                <a:latin typeface="Calibri"/>
                <a:cs typeface="+mn-cs"/>
              </a:rPr>
              <a:t>33 </a:t>
            </a:r>
            <a:r>
              <a:rPr lang="fr-FR" spc="-20" dirty="0" smtClean="0">
                <a:solidFill>
                  <a:prstClr val="white"/>
                </a:solidFill>
                <a:latin typeface="Calibri"/>
                <a:cs typeface="+mn-cs"/>
              </a:rPr>
              <a:t>écoles du groupe (compte pour </a:t>
            </a:r>
            <a:r>
              <a:rPr lang="fr-FR" b="1" spc="-20" dirty="0" smtClean="0">
                <a:solidFill>
                  <a:prstClr val="white"/>
                </a:solidFill>
                <a:latin typeface="Calibri"/>
                <a:cs typeface="+mn-cs"/>
              </a:rPr>
              <a:t>0 </a:t>
            </a:r>
            <a:r>
              <a:rPr lang="fr-FR" spc="-20" dirty="0" smtClean="0">
                <a:solidFill>
                  <a:prstClr val="white"/>
                </a:solidFill>
                <a:latin typeface="Calibri"/>
                <a:cs typeface="+mn-cs"/>
              </a:rPr>
              <a:t>sous-vœu)</a:t>
            </a:r>
          </a:p>
        </p:txBody>
      </p:sp>
      <p:cxnSp>
        <p:nvCxnSpPr>
          <p:cNvPr id="55" name="Connecteur droit avec flèche 54"/>
          <p:cNvCxnSpPr>
            <a:stCxn id="37" idx="3"/>
            <a:endCxn id="51" idx="1"/>
          </p:cNvCxnSpPr>
          <p:nvPr/>
        </p:nvCxnSpPr>
        <p:spPr>
          <a:xfrm flipV="1">
            <a:off x="1883268" y="5403848"/>
            <a:ext cx="555490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>
            <a:stCxn id="38" idx="3"/>
          </p:cNvCxnSpPr>
          <p:nvPr/>
        </p:nvCxnSpPr>
        <p:spPr>
          <a:xfrm flipV="1">
            <a:off x="2268952" y="6398796"/>
            <a:ext cx="552423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2795151" y="5946552"/>
            <a:ext cx="5959247" cy="932735"/>
          </a:xfrm>
          <a:prstGeom prst="rect">
            <a:avLst/>
          </a:prstGeom>
          <a:solidFill>
            <a:srgbClr val="51BAAA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 smtClean="0">
                <a:solidFill>
                  <a:prstClr val="white"/>
                </a:solidFill>
                <a:latin typeface="Calibri"/>
                <a:cs typeface="+mn-cs"/>
              </a:rPr>
              <a:t>1 </a:t>
            </a: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vœu parmi les 10 possibles</a:t>
            </a:r>
            <a:endParaRPr lang="fr-FR" dirty="0">
              <a:solidFill>
                <a:prstClr val="white"/>
              </a:solidFill>
              <a:latin typeface="Calibri"/>
              <a:cs typeface="+mn-cs"/>
            </a:endParaRPr>
          </a:p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b="1" spc="-20" dirty="0" smtClean="0">
                <a:solidFill>
                  <a:prstClr val="white"/>
                </a:solidFill>
                <a:latin typeface="Calibri"/>
                <a:cs typeface="+mn-cs"/>
              </a:rPr>
              <a:t>Obligation de candidater  sur les 7 UFR proposés </a:t>
            </a:r>
            <a:r>
              <a:rPr lang="fr-FR" spc="-20" dirty="0" smtClean="0">
                <a:solidFill>
                  <a:prstClr val="white"/>
                </a:solidFill>
                <a:latin typeface="Calibri"/>
                <a:cs typeface="+mn-cs"/>
              </a:rPr>
              <a:t>(compte pour </a:t>
            </a:r>
            <a:r>
              <a:rPr lang="fr-FR" b="1" spc="-20" dirty="0" smtClean="0">
                <a:solidFill>
                  <a:prstClr val="white"/>
                </a:solidFill>
                <a:latin typeface="Calibri"/>
                <a:cs typeface="+mn-cs"/>
              </a:rPr>
              <a:t>0 </a:t>
            </a:r>
            <a:r>
              <a:rPr lang="fr-FR" spc="-20" dirty="0" smtClean="0">
                <a:solidFill>
                  <a:prstClr val="white"/>
                </a:solidFill>
                <a:latin typeface="Calibri"/>
                <a:cs typeface="+mn-cs"/>
              </a:rPr>
              <a:t>sous-vœu)</a:t>
            </a:r>
          </a:p>
        </p:txBody>
      </p:sp>
      <p:pic>
        <p:nvPicPr>
          <p:cNvPr id="24" name="Picture 3" descr="G:\AEFE\Services\SORES\14. SITE INTERNET\Boite à outils 2017-2018\3. Fiches thématiques\Images\accueil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851450"/>
            <a:ext cx="708125" cy="7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80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35" grpId="0" animBg="1"/>
      <p:bldP spid="37" grpId="0" animBg="1"/>
      <p:bldP spid="38" grpId="0" animBg="1"/>
      <p:bldP spid="42" grpId="0" animBg="1"/>
      <p:bldP spid="43" grpId="0" animBg="1"/>
      <p:bldP spid="44" grpId="0" animBg="1"/>
      <p:bldP spid="47" grpId="0" animBg="1"/>
      <p:bldP spid="48" grpId="0" animBg="1"/>
      <p:bldP spid="50" grpId="0" animBg="1"/>
      <p:bldP spid="51" grpId="0" animBg="1"/>
      <p:bldP spid="6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8" descr="G:\AEFE\Commun\Partage_des_services\S_Communication\Charte graphique AEFE 2015\Logo AEFE\logo_AEFE_RV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1312" y="6787796"/>
            <a:ext cx="969560" cy="77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1511920" y="827509"/>
            <a:ext cx="3232896" cy="378705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MPSI, lycée Henri IV, Paris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655936" y="1704515"/>
            <a:ext cx="3088880" cy="378705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MPSI, lycée Le Parc, Lyon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91840" y="1259557"/>
            <a:ext cx="3952976" cy="378705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MPSI, lycée Janson de </a:t>
            </a:r>
            <a:r>
              <a:rPr lang="fr-FR" dirty="0" err="1" smtClean="0">
                <a:solidFill>
                  <a:prstClr val="white"/>
                </a:solidFill>
              </a:rPr>
              <a:t>Sailly</a:t>
            </a:r>
            <a:r>
              <a:rPr lang="fr-FR" dirty="0" smtClean="0">
                <a:solidFill>
                  <a:prstClr val="white"/>
                </a:solidFill>
              </a:rPr>
              <a:t>, Paris</a:t>
            </a:r>
            <a:endParaRPr lang="fr-FR" dirty="0">
              <a:solidFill>
                <a:prstClr val="white"/>
              </a:solidFill>
            </a:endParaRPr>
          </a:p>
        </p:txBody>
      </p:sp>
      <p:grpSp>
        <p:nvGrpSpPr>
          <p:cNvPr id="52" name="Groupe 1"/>
          <p:cNvGrpSpPr>
            <a:grpSpLocks/>
          </p:cNvGrpSpPr>
          <p:nvPr/>
        </p:nvGrpSpPr>
        <p:grpSpPr bwMode="auto">
          <a:xfrm>
            <a:off x="5" y="0"/>
            <a:ext cx="9088886" cy="717015"/>
            <a:chOff x="-2" y="2381"/>
            <a:chExt cx="5508625" cy="1208088"/>
          </a:xfrm>
          <a:solidFill>
            <a:srgbClr val="00549F"/>
          </a:solidFill>
        </p:grpSpPr>
        <p:sp>
          <p:nvSpPr>
            <p:cNvPr id="53" name="AutoShape 83"/>
            <p:cNvSpPr>
              <a:spLocks noChangeArrowheads="1"/>
            </p:cNvSpPr>
            <p:nvPr/>
          </p:nvSpPr>
          <p:spPr bwMode="auto">
            <a:xfrm>
              <a:off x="-2" y="2381"/>
              <a:ext cx="5508625" cy="1208088"/>
            </a:xfrm>
            <a:prstGeom prst="foldedCorner">
              <a:avLst>
                <a:gd name="adj" fmla="val 12500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/>
          </p:spPr>
          <p:txBody>
            <a:bodyPr wrap="none" lIns="82945" tIns="41473" rIns="82945" bIns="41473" anchor="ctr"/>
            <a:lstStyle/>
            <a:p>
              <a:pPr defTabSz="4493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54" name="Rectangle 76"/>
            <p:cNvSpPr>
              <a:spLocks noChangeArrowheads="1"/>
            </p:cNvSpPr>
            <p:nvPr/>
          </p:nvSpPr>
          <p:spPr bwMode="auto">
            <a:xfrm>
              <a:off x="314389" y="190915"/>
              <a:ext cx="5122724" cy="78822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449399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defRPr/>
              </a:pPr>
              <a:r>
                <a:rPr lang="fr-FR" sz="3200" b="1" i="1" dirty="0">
                  <a:solidFill>
                    <a:prstClr val="white"/>
                  </a:solidFill>
                  <a:cs typeface="Arial" charset="0"/>
                </a:rPr>
                <a:t>Limitation de </a:t>
              </a:r>
              <a:r>
                <a:rPr lang="fr-FR" sz="3200" b="1" i="1" dirty="0" smtClean="0">
                  <a:solidFill>
                    <a:prstClr val="white"/>
                  </a:solidFill>
                  <a:cs typeface="Arial" charset="0"/>
                </a:rPr>
                <a:t>vœux : les CPGE</a:t>
              </a:r>
              <a:endParaRPr lang="fr-FR" sz="1500" i="1" dirty="0">
                <a:solidFill>
                  <a:prstClr val="white"/>
                </a:solidFill>
                <a:cs typeface="Arial" charset="0"/>
              </a:endParaRPr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215775" y="2176996"/>
            <a:ext cx="4529041" cy="378705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MPSI, Lycée Pierre de Fermat, Toulouse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079871" y="2662329"/>
            <a:ext cx="3669011" cy="378705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MPSI, lycée </a:t>
            </a:r>
            <a:r>
              <a:rPr lang="fr-FR" dirty="0" err="1" smtClean="0">
                <a:solidFill>
                  <a:prstClr val="white"/>
                </a:solidFill>
              </a:rPr>
              <a:t>Ozenne</a:t>
            </a:r>
            <a:r>
              <a:rPr lang="fr-FR" dirty="0" smtClean="0">
                <a:solidFill>
                  <a:prstClr val="white"/>
                </a:solidFill>
              </a:rPr>
              <a:t>, Toulouse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03486" y="3169814"/>
            <a:ext cx="4145397" cy="378705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MPSI, lycée la Borde Basse, Castres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511921" y="4083163"/>
            <a:ext cx="3232896" cy="378705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PCSI, lycée Henri IV, Paris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655937" y="4960169"/>
            <a:ext cx="3088880" cy="378705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PCSI, lycée Le Parc, Lyon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791841" y="4515211"/>
            <a:ext cx="3952976" cy="378705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PCSI, lycée Janson de </a:t>
            </a:r>
            <a:r>
              <a:rPr lang="fr-FR" dirty="0" err="1" smtClean="0">
                <a:solidFill>
                  <a:prstClr val="white"/>
                </a:solidFill>
              </a:rPr>
              <a:t>Sailly</a:t>
            </a:r>
            <a:r>
              <a:rPr lang="fr-FR" dirty="0" smtClean="0">
                <a:solidFill>
                  <a:prstClr val="white"/>
                </a:solidFill>
              </a:rPr>
              <a:t>, Paris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215776" y="5432650"/>
            <a:ext cx="4529041" cy="378705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PCSI, Lycée Pierre de Fermat, Toulouse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079872" y="5917983"/>
            <a:ext cx="3669011" cy="378705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PCSI, lycée </a:t>
            </a:r>
            <a:r>
              <a:rPr lang="fr-FR" dirty="0" err="1" smtClean="0">
                <a:solidFill>
                  <a:prstClr val="white"/>
                </a:solidFill>
              </a:rPr>
              <a:t>Ozenne</a:t>
            </a:r>
            <a:r>
              <a:rPr lang="fr-FR" dirty="0" smtClean="0">
                <a:solidFill>
                  <a:prstClr val="white"/>
                </a:solidFill>
              </a:rPr>
              <a:t>, Toulouse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603487" y="6425468"/>
            <a:ext cx="4145397" cy="378705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PCSI, lycée </a:t>
            </a:r>
            <a:r>
              <a:rPr lang="fr-FR" dirty="0" err="1" smtClean="0">
                <a:solidFill>
                  <a:prstClr val="white"/>
                </a:solidFill>
              </a:rPr>
              <a:t>Lapérouse</a:t>
            </a:r>
            <a:r>
              <a:rPr lang="fr-FR" dirty="0" smtClean="0">
                <a:solidFill>
                  <a:prstClr val="white"/>
                </a:solidFill>
              </a:rPr>
              <a:t>, Albi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" name="Accolade fermante 2"/>
          <p:cNvSpPr/>
          <p:nvPr/>
        </p:nvSpPr>
        <p:spPr>
          <a:xfrm>
            <a:off x="4744816" y="1016861"/>
            <a:ext cx="654846" cy="2342305"/>
          </a:xfrm>
          <a:prstGeom prst="rightBrace">
            <a:avLst/>
          </a:prstGeom>
          <a:noFill/>
          <a:ln w="38100">
            <a:solidFill>
              <a:srgbClr val="2633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5371542" y="805324"/>
            <a:ext cx="4005519" cy="2902505"/>
          </a:xfrm>
          <a:prstGeom prst="rect">
            <a:avLst/>
          </a:prstGeom>
          <a:solidFill>
            <a:srgbClr val="F28E65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sz="2200" dirty="0">
                <a:solidFill>
                  <a:prstClr val="white"/>
                </a:solidFill>
                <a:latin typeface="Calibri"/>
                <a:cs typeface="+mn-cs"/>
              </a:rPr>
              <a:t>Dans ce cas, les </a:t>
            </a:r>
            <a:r>
              <a:rPr lang="fr-FR" sz="2200" b="1" dirty="0">
                <a:solidFill>
                  <a:prstClr val="white"/>
                </a:solidFill>
                <a:latin typeface="Calibri"/>
                <a:cs typeface="+mn-cs"/>
              </a:rPr>
              <a:t>6</a:t>
            </a:r>
            <a:r>
              <a:rPr lang="fr-FR" sz="2200" b="1" dirty="0" smtClean="0">
                <a:solidFill>
                  <a:prstClr val="white"/>
                </a:solidFill>
                <a:latin typeface="Calibri"/>
                <a:cs typeface="+mn-cs"/>
              </a:rPr>
              <a:t> </a:t>
            </a:r>
            <a:r>
              <a:rPr lang="fr-FR" sz="2200" b="1" dirty="0">
                <a:solidFill>
                  <a:prstClr val="white"/>
                </a:solidFill>
                <a:latin typeface="Calibri"/>
                <a:cs typeface="+mn-cs"/>
              </a:rPr>
              <a:t>candidatures </a:t>
            </a:r>
            <a:r>
              <a:rPr lang="fr-FR" sz="2200" dirty="0">
                <a:solidFill>
                  <a:prstClr val="white"/>
                </a:solidFill>
                <a:latin typeface="Calibri"/>
                <a:cs typeface="+mn-cs"/>
              </a:rPr>
              <a:t>correspondent à :</a:t>
            </a:r>
          </a:p>
          <a:p>
            <a:pPr marL="314850" indent="-314850" defTabSz="1007212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2200" b="1" dirty="0">
                <a:solidFill>
                  <a:prstClr val="white"/>
                </a:solidFill>
                <a:latin typeface="Calibri"/>
                <a:cs typeface="+mn-cs"/>
              </a:rPr>
              <a:t>1 vœu multiple </a:t>
            </a:r>
            <a:r>
              <a:rPr lang="fr-FR" sz="2200" b="1" dirty="0" smtClean="0">
                <a:solidFill>
                  <a:prstClr val="white"/>
                </a:solidFill>
                <a:latin typeface="Calibri"/>
                <a:cs typeface="+mn-cs"/>
              </a:rPr>
              <a:t>: CPGE voie MPSI </a:t>
            </a: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(parmi 10 possibles)</a:t>
            </a:r>
          </a:p>
          <a:p>
            <a:pPr marL="314850" indent="-314850" defTabSz="1007212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2200" b="1" dirty="0" smtClean="0">
                <a:solidFill>
                  <a:prstClr val="white"/>
                </a:solidFill>
                <a:latin typeface="Calibri"/>
                <a:cs typeface="+mn-cs"/>
              </a:rPr>
              <a:t>6 sous-vœux  </a:t>
            </a: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(parmi 20 possibles et 10 possibles pour ce vœu multiple)</a:t>
            </a:r>
          </a:p>
          <a:p>
            <a:pPr marL="314850" indent="-314850" defTabSz="1007212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Peut être demandé avec </a:t>
            </a:r>
            <a:r>
              <a:rPr lang="fr-FR" b="1" dirty="0" smtClean="0">
                <a:solidFill>
                  <a:prstClr val="white"/>
                </a:solidFill>
                <a:latin typeface="Calibri"/>
                <a:cs typeface="+mn-cs"/>
              </a:rPr>
              <a:t>et </a:t>
            </a: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sans internat</a:t>
            </a:r>
            <a:endParaRPr lang="fr-FR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00352" y="3923853"/>
            <a:ext cx="4005519" cy="2902505"/>
          </a:xfrm>
          <a:prstGeom prst="rect">
            <a:avLst/>
          </a:prstGeom>
          <a:solidFill>
            <a:srgbClr val="F28E65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sz="2200" dirty="0">
                <a:solidFill>
                  <a:prstClr val="white"/>
                </a:solidFill>
                <a:latin typeface="Calibri"/>
                <a:cs typeface="+mn-cs"/>
              </a:rPr>
              <a:t>Dans ce cas, les </a:t>
            </a:r>
            <a:r>
              <a:rPr lang="fr-FR" sz="2200" b="1" dirty="0">
                <a:solidFill>
                  <a:prstClr val="white"/>
                </a:solidFill>
                <a:latin typeface="Calibri"/>
                <a:cs typeface="+mn-cs"/>
              </a:rPr>
              <a:t>6</a:t>
            </a:r>
            <a:r>
              <a:rPr lang="fr-FR" sz="2200" b="1" dirty="0" smtClean="0">
                <a:solidFill>
                  <a:prstClr val="white"/>
                </a:solidFill>
                <a:latin typeface="Calibri"/>
                <a:cs typeface="+mn-cs"/>
              </a:rPr>
              <a:t> </a:t>
            </a:r>
            <a:r>
              <a:rPr lang="fr-FR" sz="2200" b="1" dirty="0">
                <a:solidFill>
                  <a:prstClr val="white"/>
                </a:solidFill>
                <a:latin typeface="Calibri"/>
                <a:cs typeface="+mn-cs"/>
              </a:rPr>
              <a:t>candidatures </a:t>
            </a:r>
            <a:r>
              <a:rPr lang="fr-FR" sz="2200" dirty="0">
                <a:solidFill>
                  <a:prstClr val="white"/>
                </a:solidFill>
                <a:latin typeface="Calibri"/>
                <a:cs typeface="+mn-cs"/>
              </a:rPr>
              <a:t>correspondent à :</a:t>
            </a:r>
          </a:p>
          <a:p>
            <a:pPr marL="314850" indent="-314850" defTabSz="1007212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2200" b="1" dirty="0">
                <a:solidFill>
                  <a:prstClr val="white"/>
                </a:solidFill>
                <a:latin typeface="Calibri"/>
                <a:cs typeface="+mn-cs"/>
              </a:rPr>
              <a:t>1 vœu multiple </a:t>
            </a:r>
            <a:r>
              <a:rPr lang="fr-FR" sz="2200" b="1" dirty="0" smtClean="0">
                <a:solidFill>
                  <a:prstClr val="white"/>
                </a:solidFill>
                <a:latin typeface="Calibri"/>
                <a:cs typeface="+mn-cs"/>
              </a:rPr>
              <a:t>: CPGE voie PCSI </a:t>
            </a: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(parmi 10 possibles)</a:t>
            </a:r>
          </a:p>
          <a:p>
            <a:pPr marL="314850" indent="-314850" defTabSz="1007212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2200" b="1" dirty="0" smtClean="0">
                <a:solidFill>
                  <a:prstClr val="white"/>
                </a:solidFill>
                <a:latin typeface="Calibri"/>
                <a:cs typeface="+mn-cs"/>
              </a:rPr>
              <a:t>6 sous-vœux  </a:t>
            </a: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(parmi 20 possibles et 10 possibles pour ce vœu multiple)</a:t>
            </a:r>
          </a:p>
          <a:p>
            <a:pPr marL="314850" indent="-314850" defTabSz="1007212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Peut être demandé avec </a:t>
            </a:r>
            <a:r>
              <a:rPr lang="fr-FR" b="1" dirty="0" smtClean="0">
                <a:solidFill>
                  <a:prstClr val="white"/>
                </a:solidFill>
                <a:latin typeface="Calibri"/>
                <a:cs typeface="+mn-cs"/>
              </a:rPr>
              <a:t>et </a:t>
            </a: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sans internat</a:t>
            </a:r>
            <a:endParaRPr lang="fr-FR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7" name="Accolade fermante 26"/>
          <p:cNvSpPr/>
          <p:nvPr/>
        </p:nvSpPr>
        <p:spPr>
          <a:xfrm>
            <a:off x="4752280" y="4283893"/>
            <a:ext cx="654846" cy="2342305"/>
          </a:xfrm>
          <a:prstGeom prst="rightBrace">
            <a:avLst/>
          </a:prstGeom>
          <a:noFill/>
          <a:ln w="38100">
            <a:solidFill>
              <a:srgbClr val="2633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708126" y="6876181"/>
            <a:ext cx="8262776" cy="655736"/>
          </a:xfrm>
          <a:prstGeom prst="rect">
            <a:avLst/>
          </a:prstGeom>
          <a:solidFill>
            <a:srgbClr val="00549F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  <a:latin typeface="Calibri"/>
                <a:cs typeface="+mn-cs"/>
              </a:rPr>
              <a:t>Dans ce cas, les </a:t>
            </a:r>
            <a:r>
              <a:rPr lang="fr-FR" b="1" dirty="0" smtClean="0">
                <a:solidFill>
                  <a:prstClr val="white"/>
                </a:solidFill>
                <a:latin typeface="Calibri"/>
                <a:cs typeface="+mn-cs"/>
              </a:rPr>
              <a:t>12 </a:t>
            </a:r>
            <a:r>
              <a:rPr lang="fr-FR" b="1" dirty="0">
                <a:solidFill>
                  <a:prstClr val="white"/>
                </a:solidFill>
                <a:latin typeface="Calibri"/>
                <a:cs typeface="+mn-cs"/>
              </a:rPr>
              <a:t>candidatures </a:t>
            </a:r>
            <a:r>
              <a:rPr lang="fr-FR" sz="1400" dirty="0" smtClean="0">
                <a:solidFill>
                  <a:prstClr val="white"/>
                </a:solidFill>
                <a:latin typeface="Calibri"/>
                <a:cs typeface="+mn-cs"/>
              </a:rPr>
              <a:t>(jusqu’à 24 si avec et sans internat) </a:t>
            </a: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correspondent </a:t>
            </a:r>
            <a:r>
              <a:rPr lang="fr-FR" dirty="0">
                <a:solidFill>
                  <a:prstClr val="white"/>
                </a:solidFill>
                <a:latin typeface="Calibri"/>
                <a:cs typeface="+mn-cs"/>
              </a:rPr>
              <a:t>à :</a:t>
            </a:r>
          </a:p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>
                <a:solidFill>
                  <a:prstClr val="white"/>
                </a:solidFill>
                <a:latin typeface="Calibri"/>
                <a:cs typeface="+mn-cs"/>
              </a:rPr>
              <a:t>2</a:t>
            </a:r>
            <a:r>
              <a:rPr lang="fr-FR" b="1" dirty="0" smtClean="0">
                <a:solidFill>
                  <a:prstClr val="white"/>
                </a:solidFill>
                <a:latin typeface="Calibri"/>
                <a:cs typeface="+mn-cs"/>
              </a:rPr>
              <a:t> vœux </a:t>
            </a:r>
            <a:r>
              <a:rPr lang="fr-FR" sz="1600" dirty="0" smtClean="0">
                <a:solidFill>
                  <a:prstClr val="white"/>
                </a:solidFill>
                <a:latin typeface="Calibri"/>
                <a:cs typeface="+mn-cs"/>
              </a:rPr>
              <a:t>(parmi </a:t>
            </a:r>
            <a:r>
              <a:rPr lang="fr-FR" sz="1600" dirty="0">
                <a:solidFill>
                  <a:prstClr val="white"/>
                </a:solidFill>
                <a:latin typeface="Calibri"/>
                <a:cs typeface="+mn-cs"/>
              </a:rPr>
              <a:t>10 possibles</a:t>
            </a:r>
            <a:r>
              <a:rPr lang="fr-FR" sz="1600" dirty="0" smtClean="0">
                <a:solidFill>
                  <a:prstClr val="white"/>
                </a:solidFill>
                <a:latin typeface="Calibri"/>
                <a:cs typeface="+mn-cs"/>
              </a:rPr>
              <a:t>)</a:t>
            </a:r>
            <a:r>
              <a:rPr lang="fr-FR" sz="1600" b="1" dirty="0" smtClean="0">
                <a:solidFill>
                  <a:prstClr val="white"/>
                </a:solidFill>
                <a:latin typeface="Calibri"/>
                <a:cs typeface="+mn-cs"/>
              </a:rPr>
              <a:t> </a:t>
            </a:r>
            <a:r>
              <a:rPr lang="fr-FR" b="1" dirty="0" smtClean="0">
                <a:solidFill>
                  <a:prstClr val="white"/>
                </a:solidFill>
                <a:latin typeface="Calibri"/>
                <a:cs typeface="+mn-cs"/>
              </a:rPr>
              <a:t>12 sous-vœux </a:t>
            </a:r>
            <a:r>
              <a:rPr lang="fr-FR" sz="1600" dirty="0" smtClean="0">
                <a:solidFill>
                  <a:prstClr val="white"/>
                </a:solidFill>
                <a:latin typeface="Calibri"/>
                <a:cs typeface="+mn-cs"/>
              </a:rPr>
              <a:t>(parmi 20 possibles)</a:t>
            </a:r>
            <a:endParaRPr lang="fr-FR" sz="160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23" name="Picture 3" descr="G:\AEFE\Services\SORES\14. SITE INTERNET\Boite à outils 2017-2018\3. Fiches thématiques\Images\accueil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851450"/>
            <a:ext cx="708125" cy="7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86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  <p:bldP spid="17" grpId="0" animBg="1"/>
      <p:bldP spid="18" grpId="0" animBg="1"/>
      <p:bldP spid="19" grpId="0" animBg="1"/>
      <p:bldP spid="20" grpId="0" animBg="1"/>
      <p:bldP spid="28" grpId="0" animBg="1"/>
      <p:bldP spid="29" grpId="0" animBg="1"/>
      <p:bldP spid="31" grpId="0" animBg="1"/>
      <p:bldP spid="33" grpId="0" animBg="1"/>
      <p:bldP spid="34" grpId="0" animBg="1"/>
      <p:bldP spid="3" grpId="0" animBg="1"/>
      <p:bldP spid="24" grpId="0" animBg="1"/>
      <p:bldP spid="25" grpId="0" animBg="1"/>
      <p:bldP spid="27" grpId="0" animBg="1"/>
      <p:bldP spid="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8" descr="G:\AEFE\Commun\Partage_des_services\S_Communication\Charte graphique AEFE 2015\Logo AEFE\logo_AEFE_RV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54398" y="6550629"/>
            <a:ext cx="969560" cy="80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" name="Groupe 1"/>
          <p:cNvGrpSpPr>
            <a:grpSpLocks/>
          </p:cNvGrpSpPr>
          <p:nvPr/>
        </p:nvGrpSpPr>
        <p:grpSpPr bwMode="auto">
          <a:xfrm>
            <a:off x="4" y="0"/>
            <a:ext cx="9955525" cy="717015"/>
            <a:chOff x="-2" y="2381"/>
            <a:chExt cx="5508625" cy="1208088"/>
          </a:xfrm>
          <a:solidFill>
            <a:srgbClr val="00549F"/>
          </a:solidFill>
        </p:grpSpPr>
        <p:sp>
          <p:nvSpPr>
            <p:cNvPr id="53" name="AutoShape 83"/>
            <p:cNvSpPr>
              <a:spLocks noChangeArrowheads="1"/>
            </p:cNvSpPr>
            <p:nvPr/>
          </p:nvSpPr>
          <p:spPr bwMode="auto">
            <a:xfrm>
              <a:off x="-2" y="2381"/>
              <a:ext cx="5508625" cy="1208088"/>
            </a:xfrm>
            <a:prstGeom prst="foldedCorner">
              <a:avLst>
                <a:gd name="adj" fmla="val 12500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/>
          </p:spPr>
          <p:txBody>
            <a:bodyPr wrap="none" lIns="82945" tIns="41473" rIns="82945" bIns="41473" anchor="ctr"/>
            <a:lstStyle/>
            <a:p>
              <a:pPr defTabSz="4493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54" name="Rectangle 76"/>
            <p:cNvSpPr>
              <a:spLocks noChangeArrowheads="1"/>
            </p:cNvSpPr>
            <p:nvPr/>
          </p:nvSpPr>
          <p:spPr bwMode="auto">
            <a:xfrm>
              <a:off x="314389" y="190915"/>
              <a:ext cx="5122724" cy="78822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449399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defRPr/>
              </a:pPr>
              <a:r>
                <a:rPr lang="fr-FR" sz="3200" b="1" i="1" dirty="0" smtClean="0">
                  <a:solidFill>
                    <a:prstClr val="white"/>
                  </a:solidFill>
                  <a:cs typeface="Arial" charset="0"/>
                </a:rPr>
                <a:t>PACES Ile de France</a:t>
              </a:r>
              <a:endParaRPr lang="fr-FR" sz="1500" i="1" dirty="0">
                <a:solidFill>
                  <a:prstClr val="white"/>
                </a:solidFill>
                <a:cs typeface="Arial" charset="0"/>
              </a:endParaRPr>
            </a:p>
          </p:txBody>
        </p:sp>
      </p:grpSp>
      <p:sp>
        <p:nvSpPr>
          <p:cNvPr id="29" name="ZoneTexte 28"/>
          <p:cNvSpPr txBox="1"/>
          <p:nvPr/>
        </p:nvSpPr>
        <p:spPr>
          <a:xfrm>
            <a:off x="431800" y="1304189"/>
            <a:ext cx="2736304" cy="963480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17" tIns="50361" rIns="100717" bIns="50361" rtlCol="0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sz="2800" b="1" dirty="0" smtClean="0">
                <a:solidFill>
                  <a:prstClr val="white"/>
                </a:solidFill>
              </a:rPr>
              <a:t>PACES </a:t>
            </a:r>
          </a:p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sz="2800" b="1" dirty="0" smtClean="0">
                <a:solidFill>
                  <a:prstClr val="white"/>
                </a:solidFill>
              </a:rPr>
              <a:t>Ile de France </a:t>
            </a:r>
            <a:endParaRPr lang="fr-FR" sz="2800" b="1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456137" y="971525"/>
            <a:ext cx="6514170" cy="532625"/>
          </a:xfrm>
          <a:prstGeom prst="rect">
            <a:avLst/>
          </a:prstGeom>
          <a:solidFill>
            <a:srgbClr val="26338B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sz="2800" b="1" dirty="0" smtClean="0">
                <a:solidFill>
                  <a:prstClr val="white"/>
                </a:solidFill>
                <a:latin typeface="Calibri"/>
                <a:cs typeface="+mn-cs"/>
              </a:rPr>
              <a:t>1 vœu </a:t>
            </a:r>
            <a:r>
              <a:rPr lang="fr-FR" sz="2400" dirty="0" smtClean="0">
                <a:solidFill>
                  <a:prstClr val="white"/>
                </a:solidFill>
                <a:latin typeface="Calibri"/>
                <a:cs typeface="+mn-cs"/>
              </a:rPr>
              <a:t>parmi les 10 possibles</a:t>
            </a:r>
            <a:endParaRPr lang="fr-FR" sz="240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456136" y="2300655"/>
            <a:ext cx="6514172" cy="840402"/>
          </a:xfrm>
          <a:prstGeom prst="rect">
            <a:avLst/>
          </a:prstGeom>
          <a:solidFill>
            <a:srgbClr val="26338B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sz="2400" dirty="0" smtClean="0">
                <a:solidFill>
                  <a:prstClr val="white"/>
                </a:solidFill>
                <a:latin typeface="Calibri"/>
                <a:cs typeface="+mn-cs"/>
              </a:rPr>
              <a:t>Le lycéen doit </a:t>
            </a:r>
            <a:r>
              <a:rPr lang="fr-FR" sz="2400" b="1" dirty="0" smtClean="0">
                <a:solidFill>
                  <a:prstClr val="white"/>
                </a:solidFill>
                <a:latin typeface="Calibri"/>
                <a:cs typeface="+mn-cs"/>
              </a:rPr>
              <a:t>Obligatoirement</a:t>
            </a:r>
            <a:r>
              <a:rPr lang="fr-FR" sz="2400" dirty="0" smtClean="0">
                <a:solidFill>
                  <a:prstClr val="white"/>
                </a:solidFill>
                <a:latin typeface="Calibri"/>
                <a:cs typeface="+mn-cs"/>
              </a:rPr>
              <a:t> postuler sur les 7 UFR proposées</a:t>
            </a:r>
            <a:endParaRPr lang="fr-FR" sz="200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56136" y="1619597"/>
            <a:ext cx="6514171" cy="471070"/>
          </a:xfrm>
          <a:prstGeom prst="rect">
            <a:avLst/>
          </a:prstGeom>
          <a:solidFill>
            <a:srgbClr val="51BAAA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sz="2400" dirty="0" smtClean="0">
                <a:solidFill>
                  <a:prstClr val="white"/>
                </a:solidFill>
                <a:latin typeface="Calibri"/>
                <a:cs typeface="+mn-cs"/>
              </a:rPr>
              <a:t>Compte pour 0 sous-vœu </a:t>
            </a:r>
            <a:endParaRPr lang="fr-FR" sz="200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456137" y="3854634"/>
            <a:ext cx="6514171" cy="717291"/>
          </a:xfrm>
          <a:prstGeom prst="rect">
            <a:avLst/>
          </a:prstGeom>
          <a:solidFill>
            <a:srgbClr val="F28E65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sz="2000" dirty="0" smtClean="0">
                <a:solidFill>
                  <a:prstClr val="white"/>
                </a:solidFill>
                <a:latin typeface="Calibri"/>
                <a:cs typeface="+mn-cs"/>
              </a:rPr>
              <a:t>À compter du 22 mai les lycéens sont informés si une place leur est proposée sans précision sur leur UFR d’affectation</a:t>
            </a:r>
            <a:endParaRPr lang="fr-FR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456136" y="4698985"/>
            <a:ext cx="6514171" cy="1025068"/>
          </a:xfrm>
          <a:prstGeom prst="rect">
            <a:avLst/>
          </a:prstGeom>
          <a:solidFill>
            <a:srgbClr val="F28E65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sz="2000" dirty="0" smtClean="0">
                <a:solidFill>
                  <a:prstClr val="white"/>
                </a:solidFill>
                <a:latin typeface="Calibri"/>
                <a:cs typeface="+mn-cs"/>
              </a:rPr>
              <a:t>Après les résultats du baccalauréat, les bacheliers qui ont accepté la proposition sont informés de leur UFR d’affectation</a:t>
            </a:r>
            <a:endParaRPr lang="fr-FR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456136" y="5870858"/>
            <a:ext cx="6514171" cy="717291"/>
          </a:xfrm>
          <a:prstGeom prst="rect">
            <a:avLst/>
          </a:prstGeom>
          <a:solidFill>
            <a:srgbClr val="51BAAA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sz="2000" dirty="0" smtClean="0">
                <a:solidFill>
                  <a:prstClr val="white"/>
                </a:solidFill>
                <a:latin typeface="Calibri"/>
                <a:cs typeface="+mn-cs"/>
              </a:rPr>
              <a:t>Cette affectation est gérée par le SADEP au prorata du </a:t>
            </a:r>
            <a:r>
              <a:rPr lang="fr-FR" sz="2000" i="1" dirty="0" smtClean="0">
                <a:solidFill>
                  <a:prstClr val="white"/>
                </a:solidFill>
                <a:latin typeface="Calibri"/>
                <a:cs typeface="+mn-cs"/>
              </a:rPr>
              <a:t>numerus clausus </a:t>
            </a:r>
            <a:r>
              <a:rPr lang="fr-FR" sz="2000" dirty="0" smtClean="0">
                <a:solidFill>
                  <a:prstClr val="white"/>
                </a:solidFill>
                <a:latin typeface="Calibri"/>
                <a:cs typeface="+mn-cs"/>
              </a:rPr>
              <a:t>et selon les critères affichés</a:t>
            </a:r>
            <a:endParaRPr lang="fr-FR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9792" y="2493944"/>
            <a:ext cx="2880320" cy="378737"/>
          </a:xfrm>
          <a:prstGeom prst="rect">
            <a:avLst/>
          </a:prstGeom>
          <a:solidFill>
            <a:srgbClr val="51BAAA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Paris Descartes (Paris 5)</a:t>
            </a:r>
            <a:endParaRPr lang="fr-FR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9792" y="2987749"/>
            <a:ext cx="2880320" cy="655736"/>
          </a:xfrm>
          <a:prstGeom prst="rect">
            <a:avLst/>
          </a:prstGeom>
          <a:solidFill>
            <a:srgbClr val="51BAAA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Sorbonne Université </a:t>
            </a:r>
          </a:p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(</a:t>
            </a:r>
            <a:r>
              <a:rPr lang="fr-FR" dirty="0" err="1" smtClean="0">
                <a:solidFill>
                  <a:prstClr val="white"/>
                </a:solidFill>
                <a:latin typeface="Calibri"/>
                <a:cs typeface="+mn-cs"/>
              </a:rPr>
              <a:t>Sorb-Univ</a:t>
            </a: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)</a:t>
            </a:r>
            <a:endParaRPr lang="fr-FR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9792" y="3772173"/>
            <a:ext cx="2880320" cy="655736"/>
          </a:xfrm>
          <a:prstGeom prst="rect">
            <a:avLst/>
          </a:prstGeom>
          <a:solidFill>
            <a:srgbClr val="51BAAA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Paris Diderot</a:t>
            </a:r>
          </a:p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(Diderot)</a:t>
            </a:r>
            <a:endParaRPr lang="fr-FR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9792" y="4564261"/>
            <a:ext cx="2880320" cy="378737"/>
          </a:xfrm>
          <a:prstGeom prst="rect">
            <a:avLst/>
          </a:prstGeom>
          <a:solidFill>
            <a:srgbClr val="51BAAA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Paris Sud</a:t>
            </a:r>
            <a:endParaRPr lang="fr-FR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9792" y="5057284"/>
            <a:ext cx="2880320" cy="655736"/>
          </a:xfrm>
          <a:prstGeom prst="rect">
            <a:avLst/>
          </a:prstGeom>
          <a:solidFill>
            <a:srgbClr val="51BAAA"/>
          </a:solidFill>
        </p:spPr>
        <p:txBody>
          <a:bodyPr wrap="square" lIns="36000" tIns="50377" rIns="3600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  <a:latin typeface="Calibri"/>
                <a:cs typeface="+mn-cs"/>
              </a:rPr>
              <a:t>Paris-Est Créteil Val-de-Marne</a:t>
            </a:r>
          </a:p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(UPEC)</a:t>
            </a:r>
            <a:endParaRPr lang="fr-FR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9792" y="5860405"/>
            <a:ext cx="2880320" cy="378737"/>
          </a:xfrm>
          <a:prstGeom prst="rect">
            <a:avLst/>
          </a:prstGeom>
          <a:solidFill>
            <a:srgbClr val="51BAAA"/>
          </a:solidFill>
        </p:spPr>
        <p:txBody>
          <a:bodyPr wrap="square" lIns="36000" tIns="50377" rIns="3600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Paris 13</a:t>
            </a:r>
            <a:endParaRPr lang="fr-FR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9792" y="6372125"/>
            <a:ext cx="2880320" cy="655736"/>
          </a:xfrm>
          <a:prstGeom prst="rect">
            <a:avLst/>
          </a:prstGeom>
          <a:solidFill>
            <a:srgbClr val="51BAAA"/>
          </a:solidFill>
        </p:spPr>
        <p:txBody>
          <a:bodyPr wrap="square" lIns="36000" tIns="50377" rIns="3600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  <a:latin typeface="Calibri"/>
                <a:cs typeface="+mn-cs"/>
              </a:rPr>
              <a:t>Versailles-Saint-Quentin-en-</a:t>
            </a:r>
          </a:p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Yvelines (UVSQ)</a:t>
            </a:r>
            <a:endParaRPr lang="fr-FR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56136" y="3298315"/>
            <a:ext cx="6514172" cy="409514"/>
          </a:xfrm>
          <a:prstGeom prst="rect">
            <a:avLst/>
          </a:prstGeom>
          <a:solidFill>
            <a:srgbClr val="51BAAA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sz="2000" dirty="0" smtClean="0">
                <a:solidFill>
                  <a:prstClr val="white"/>
                </a:solidFill>
                <a:latin typeface="Calibri"/>
                <a:cs typeface="+mn-cs"/>
              </a:rPr>
              <a:t>Il </a:t>
            </a:r>
            <a:r>
              <a:rPr lang="fr-FR" sz="2000" b="1" dirty="0" smtClean="0">
                <a:solidFill>
                  <a:prstClr val="white"/>
                </a:solidFill>
                <a:latin typeface="Calibri"/>
                <a:cs typeface="+mn-cs"/>
              </a:rPr>
              <a:t>doit </a:t>
            </a:r>
            <a:r>
              <a:rPr lang="fr-FR" sz="2000" dirty="0" smtClean="0">
                <a:solidFill>
                  <a:prstClr val="white"/>
                </a:solidFill>
                <a:latin typeface="Calibri"/>
                <a:cs typeface="+mn-cs"/>
              </a:rPr>
              <a:t>classer les 7 sous-vœux par ordre de préférence</a:t>
            </a:r>
            <a:endParaRPr lang="fr-FR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760" y="3113068"/>
            <a:ext cx="288032" cy="378737"/>
          </a:xfrm>
          <a:prstGeom prst="rect">
            <a:avLst/>
          </a:prstGeom>
          <a:solidFill>
            <a:srgbClr val="26338B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>
                <a:solidFill>
                  <a:prstClr val="white"/>
                </a:solidFill>
                <a:latin typeface="Calibri"/>
                <a:cs typeface="+mn-cs"/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0144" y="3905156"/>
            <a:ext cx="288032" cy="378737"/>
          </a:xfrm>
          <a:prstGeom prst="rect">
            <a:avLst/>
          </a:prstGeom>
          <a:solidFill>
            <a:srgbClr val="26338B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 smtClean="0">
                <a:solidFill>
                  <a:prstClr val="white"/>
                </a:solidFill>
                <a:latin typeface="Calibri"/>
                <a:cs typeface="+mn-cs"/>
              </a:rPr>
              <a:t>2</a:t>
            </a:r>
            <a:endParaRPr lang="fr-FR" b="1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760" y="4561706"/>
            <a:ext cx="288032" cy="378737"/>
          </a:xfrm>
          <a:prstGeom prst="rect">
            <a:avLst/>
          </a:prstGeom>
          <a:solidFill>
            <a:srgbClr val="26338B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>
                <a:solidFill>
                  <a:prstClr val="white"/>
                </a:solidFill>
                <a:latin typeface="Calibri"/>
                <a:cs typeface="+mn-cs"/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1760" y="2493943"/>
            <a:ext cx="288032" cy="378737"/>
          </a:xfrm>
          <a:prstGeom prst="rect">
            <a:avLst/>
          </a:prstGeom>
          <a:solidFill>
            <a:srgbClr val="26338B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 smtClean="0">
                <a:solidFill>
                  <a:prstClr val="white"/>
                </a:solidFill>
                <a:latin typeface="Calibri"/>
                <a:cs typeface="+mn-cs"/>
              </a:rPr>
              <a:t>4</a:t>
            </a:r>
            <a:endParaRPr lang="fr-FR" b="1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144" y="5195783"/>
            <a:ext cx="288032" cy="378737"/>
          </a:xfrm>
          <a:prstGeom prst="rect">
            <a:avLst/>
          </a:prstGeom>
          <a:solidFill>
            <a:srgbClr val="26338B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 smtClean="0">
                <a:solidFill>
                  <a:prstClr val="white"/>
                </a:solidFill>
                <a:latin typeface="Calibri"/>
                <a:cs typeface="+mn-cs"/>
              </a:rPr>
              <a:t>5</a:t>
            </a:r>
            <a:endParaRPr lang="fr-FR" b="1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760" y="6497444"/>
            <a:ext cx="288032" cy="378737"/>
          </a:xfrm>
          <a:prstGeom prst="rect">
            <a:avLst/>
          </a:prstGeom>
          <a:solidFill>
            <a:srgbClr val="26338B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 smtClean="0">
                <a:solidFill>
                  <a:prstClr val="white"/>
                </a:solidFill>
                <a:latin typeface="Calibri"/>
                <a:cs typeface="+mn-cs"/>
              </a:rPr>
              <a:t>6</a:t>
            </a:r>
            <a:endParaRPr lang="fr-FR" b="1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760" y="5860405"/>
            <a:ext cx="288032" cy="378737"/>
          </a:xfrm>
          <a:prstGeom prst="rect">
            <a:avLst/>
          </a:prstGeom>
          <a:solidFill>
            <a:srgbClr val="26338B"/>
          </a:solidFill>
        </p:spPr>
        <p:txBody>
          <a:bodyPr wrap="square" lIns="100750" tIns="50377" rIns="100750" bIns="50377">
            <a:spAutoFit/>
          </a:bodyPr>
          <a:lstStyle/>
          <a:p>
            <a:pPr algn="ctr" defTabSz="1007212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>
                <a:solidFill>
                  <a:prstClr val="white"/>
                </a:solidFill>
                <a:latin typeface="Calibri"/>
                <a:cs typeface="+mn-cs"/>
              </a:rPr>
              <a:t>7</a:t>
            </a:r>
          </a:p>
        </p:txBody>
      </p:sp>
      <p:pic>
        <p:nvPicPr>
          <p:cNvPr id="30" name="Picture 3" descr="G:\AEFE\Services\SORES\14. SITE INTERNET\Boite à outils 2017-2018\3. Fiches thématiques\Images\accueil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0632" y="6851449"/>
            <a:ext cx="708125" cy="7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256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6" grpId="0" animBg="1"/>
      <p:bldP spid="3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8" descr="G:\AEFE\Commun\Partage_des_services\S_Communication\Charte graphique AEFE 2015\Logo AEFE\logo_AEFE_RV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1357" y="287327"/>
            <a:ext cx="969560" cy="80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1"/>
          <p:cNvGrpSpPr>
            <a:grpSpLocks/>
          </p:cNvGrpSpPr>
          <p:nvPr/>
        </p:nvGrpSpPr>
        <p:grpSpPr bwMode="auto">
          <a:xfrm>
            <a:off x="1" y="1"/>
            <a:ext cx="7819485" cy="1001696"/>
            <a:chOff x="-2" y="2381"/>
            <a:chExt cx="5508625" cy="1208088"/>
          </a:xfrm>
          <a:solidFill>
            <a:srgbClr val="00549F"/>
          </a:solidFill>
        </p:grpSpPr>
        <p:sp>
          <p:nvSpPr>
            <p:cNvPr id="6" name="AutoShape 83"/>
            <p:cNvSpPr>
              <a:spLocks noChangeArrowheads="1"/>
            </p:cNvSpPr>
            <p:nvPr/>
          </p:nvSpPr>
          <p:spPr bwMode="auto">
            <a:xfrm>
              <a:off x="-2" y="2381"/>
              <a:ext cx="5508625" cy="1208088"/>
            </a:xfrm>
            <a:prstGeom prst="foldedCorner">
              <a:avLst>
                <a:gd name="adj" fmla="val 12500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/>
          </p:spPr>
          <p:txBody>
            <a:bodyPr wrap="none" lIns="82945" tIns="41473" rIns="82945" bIns="41473" anchor="ctr"/>
            <a:lstStyle/>
            <a:p>
              <a:pPr defTabSz="44930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7" name="Rectangle 76"/>
            <p:cNvSpPr>
              <a:spLocks noChangeArrowheads="1"/>
            </p:cNvSpPr>
            <p:nvPr/>
          </p:nvSpPr>
          <p:spPr bwMode="auto">
            <a:xfrm>
              <a:off x="314389" y="303208"/>
              <a:ext cx="5122725" cy="5636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449306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defRPr/>
              </a:pPr>
              <a:r>
                <a:rPr lang="fr-FR" sz="3200" b="1" i="1" dirty="0">
                  <a:solidFill>
                    <a:prstClr val="white"/>
                  </a:solidFill>
                  <a:cs typeface="Arial" charset="0"/>
                </a:rPr>
                <a:t>Exemple d’une sélection d’élève </a:t>
              </a:r>
              <a:endParaRPr lang="fr-FR" i="1" dirty="0">
                <a:solidFill>
                  <a:prstClr val="white"/>
                </a:solidFill>
                <a:cs typeface="Arial" charset="0"/>
              </a:endParaRPr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1309273" y="1239822"/>
            <a:ext cx="6906392" cy="441047"/>
          </a:xfrm>
          <a:prstGeom prst="rect">
            <a:avLst/>
          </a:prstGeom>
          <a:solidFill>
            <a:srgbClr val="51BAAA"/>
          </a:solidFill>
        </p:spPr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sz="2200" dirty="0">
                <a:solidFill>
                  <a:prstClr val="white"/>
                </a:solidFill>
                <a:latin typeface="Calibri"/>
                <a:cs typeface="+mn-cs"/>
              </a:rPr>
              <a:t>L’élève peut cependant réfléchir à son ordre de préférence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944344" y="2030943"/>
            <a:ext cx="3413504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ECE, lycée Henri IV, Paris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023728" y="2638948"/>
            <a:ext cx="3334120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ECE, lycée Ampère, Lyon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071122" y="4464583"/>
            <a:ext cx="4286726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ECE, lycée Janson de </a:t>
            </a:r>
            <a:r>
              <a:rPr lang="fr-FR" dirty="0" err="1" smtClean="0">
                <a:solidFill>
                  <a:prstClr val="white"/>
                </a:solidFill>
              </a:rPr>
              <a:t>Sailly</a:t>
            </a:r>
            <a:r>
              <a:rPr lang="fr-FR" dirty="0" smtClean="0">
                <a:solidFill>
                  <a:prstClr val="white"/>
                </a:solidFill>
              </a:rPr>
              <a:t>, Paris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468044" y="3266382"/>
            <a:ext cx="3889807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err="1" smtClean="0">
                <a:solidFill>
                  <a:prstClr val="white"/>
                </a:solidFill>
              </a:rPr>
              <a:t>Bachelor</a:t>
            </a:r>
            <a:r>
              <a:rPr lang="fr-FR" dirty="0" smtClean="0">
                <a:solidFill>
                  <a:prstClr val="white"/>
                </a:solidFill>
              </a:rPr>
              <a:t> EGC (Montauban, Tarbes)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896950" y="6278820"/>
            <a:ext cx="2460898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L1 Droit, Ile de France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785576" y="5696562"/>
            <a:ext cx="3572272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L1 STAPS, Académie de Toulouse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658798" y="3856578"/>
            <a:ext cx="2699050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DUT GEA, IUT de Sceaux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229889" y="5089343"/>
            <a:ext cx="4127959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DUT GEA, IUT Paul Sabatier, Toulouse</a:t>
            </a:r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15" name="Picture 3" descr="G:\AEFE\Services\SORES\14. SITE INTERNET\Boite à outils 2017-2018\3. Fiches thématiques\Images\accueil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851450"/>
            <a:ext cx="708125" cy="7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111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8" descr="G:\AEFE\Commun\Partage_des_services\S_Communication\Charte graphique AEFE 2015\Logo AEFE\logo_AEFE_RV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1357" y="287327"/>
            <a:ext cx="969560" cy="80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1"/>
          <p:cNvGrpSpPr>
            <a:grpSpLocks/>
          </p:cNvGrpSpPr>
          <p:nvPr/>
        </p:nvGrpSpPr>
        <p:grpSpPr bwMode="auto">
          <a:xfrm>
            <a:off x="4" y="1"/>
            <a:ext cx="3909742" cy="1001696"/>
            <a:chOff x="-2" y="2381"/>
            <a:chExt cx="5508625" cy="1208088"/>
          </a:xfrm>
          <a:solidFill>
            <a:srgbClr val="00549F"/>
          </a:solidFill>
        </p:grpSpPr>
        <p:sp>
          <p:nvSpPr>
            <p:cNvPr id="6" name="AutoShape 83"/>
            <p:cNvSpPr>
              <a:spLocks noChangeArrowheads="1"/>
            </p:cNvSpPr>
            <p:nvPr/>
          </p:nvSpPr>
          <p:spPr bwMode="auto">
            <a:xfrm>
              <a:off x="-2" y="2381"/>
              <a:ext cx="5508625" cy="1208088"/>
            </a:xfrm>
            <a:prstGeom prst="foldedCorner">
              <a:avLst>
                <a:gd name="adj" fmla="val 12500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/>
          </p:spPr>
          <p:txBody>
            <a:bodyPr wrap="none" lIns="82945" tIns="41473" rIns="82945" bIns="41473" anchor="ctr"/>
            <a:lstStyle/>
            <a:p>
              <a:pPr defTabSz="44930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7" name="Rectangle 76"/>
            <p:cNvSpPr>
              <a:spLocks noChangeArrowheads="1"/>
            </p:cNvSpPr>
            <p:nvPr/>
          </p:nvSpPr>
          <p:spPr bwMode="auto">
            <a:xfrm>
              <a:off x="278828" y="138000"/>
              <a:ext cx="5122725" cy="91347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449306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defRPr/>
              </a:pPr>
              <a:r>
                <a:rPr lang="fr-FR" sz="3200" b="1" i="1" dirty="0">
                  <a:solidFill>
                    <a:prstClr val="white"/>
                  </a:solidFill>
                  <a:cs typeface="Arial" charset="0"/>
                </a:rPr>
                <a:t>Simulation n°1</a:t>
              </a:r>
            </a:p>
            <a:p>
              <a:pPr defTabSz="449306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defRPr/>
              </a:pPr>
              <a:r>
                <a:rPr lang="fr-FR" i="1" dirty="0">
                  <a:solidFill>
                    <a:prstClr val="white"/>
                  </a:solidFill>
                  <a:cs typeface="Arial" charset="0"/>
                </a:rPr>
                <a:t>Plusieurs « Oui »</a:t>
              </a: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223138" y="1256395"/>
            <a:ext cx="7198689" cy="441047"/>
          </a:xfrm>
          <a:prstGeom prst="rect">
            <a:avLst/>
          </a:prstGeom>
          <a:solidFill>
            <a:srgbClr val="0070C0"/>
          </a:solidFill>
        </p:spPr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sz="2200" dirty="0">
                <a:solidFill>
                  <a:prstClr val="white"/>
                </a:solidFill>
                <a:latin typeface="Calibri"/>
                <a:cs typeface="+mn-cs"/>
              </a:rPr>
              <a:t>Dès le 22 mai : les élèves reçoivent les réponses à leurs vœux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881548" y="2069502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Non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881548" y="2678826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En attente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881548" y="3303590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En attente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881548" y="3938592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Oui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881549" y="4549275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En attente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881549" y="5208599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Oui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877199" y="5833360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En attente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881549" y="6468364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Oui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468040" y="2069502"/>
            <a:ext cx="3421118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ECE, lycée Henri IV, Paris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555038" y="2677508"/>
            <a:ext cx="3334120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ECE, lycée Ampère, Lyon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94819" y="4549275"/>
            <a:ext cx="4282380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ECE, lycée Janson de </a:t>
            </a:r>
            <a:r>
              <a:rPr lang="fr-FR" dirty="0" err="1" smtClean="0">
                <a:solidFill>
                  <a:prstClr val="white"/>
                </a:solidFill>
              </a:rPr>
              <a:t>Sailly</a:t>
            </a:r>
            <a:r>
              <a:rPr lang="fr-FR" dirty="0" smtClean="0">
                <a:solidFill>
                  <a:prstClr val="white"/>
                </a:solidFill>
              </a:rPr>
              <a:t>, Paris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071121" y="3304942"/>
            <a:ext cx="3818037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err="1">
                <a:solidFill>
                  <a:prstClr val="white"/>
                </a:solidFill>
              </a:rPr>
              <a:t>Bachelor</a:t>
            </a:r>
            <a:r>
              <a:rPr lang="fr-FR" dirty="0">
                <a:solidFill>
                  <a:prstClr val="white"/>
                </a:solidFill>
              </a:rPr>
              <a:t> EGC (Montauban, Tarbes)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1309278" y="5833360"/>
            <a:ext cx="3579884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L1 STAPS, Académie de </a:t>
            </a:r>
            <a:r>
              <a:rPr lang="fr-FR" dirty="0" smtClean="0">
                <a:solidFill>
                  <a:prstClr val="white"/>
                </a:solidFill>
              </a:rPr>
              <a:t>Toulouse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401448" y="6468364"/>
            <a:ext cx="2487710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L1 Droit, Ile de France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2182495" y="3938592"/>
            <a:ext cx="2706663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DUT GEA, IUT de Sceaux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832970" y="5208599"/>
            <a:ext cx="4056188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DUT GEA, IUT Paul Sabatier, Toulouse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7966821" y="1262257"/>
            <a:ext cx="1921426" cy="12096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L’élève est informé de sa position sur la liste d’attente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6310459" y="2677508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L.S. </a:t>
            </a:r>
            <a:r>
              <a:rPr lang="fr-FR" dirty="0">
                <a:solidFill>
                  <a:prstClr val="white"/>
                </a:solidFill>
              </a:rPr>
              <a:t>n</a:t>
            </a:r>
            <a:r>
              <a:rPr lang="fr-FR" dirty="0" smtClean="0">
                <a:solidFill>
                  <a:prstClr val="white"/>
                </a:solidFill>
              </a:rPr>
              <a:t>° 21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6310459" y="3304942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L.S. n° 39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6310459" y="4549275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L.S. n° 15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6310459" y="5833360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L.S. n° 281</a:t>
            </a:r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04" y="131283"/>
            <a:ext cx="1244983" cy="99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888376" y="366698"/>
            <a:ext cx="2168522" cy="3786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black"/>
                </a:solidFill>
              </a:rPr>
              <a:t>22 mai 2018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41" name="Picture 3" descr="G:\AEFE\Services\SORES\14. SITE INTERNET\Boite à outils 2017-2018\3. Fiches thématiques\Images\accueil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851450"/>
            <a:ext cx="708125" cy="7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400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8" descr="G:\AEFE\Commun\Partage_des_services\S_Communication\Charte graphique AEFE 2015\Logo AEFE\logo_AEFE_RV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1357" y="287327"/>
            <a:ext cx="969560" cy="80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1"/>
          <p:cNvGrpSpPr>
            <a:grpSpLocks/>
          </p:cNvGrpSpPr>
          <p:nvPr/>
        </p:nvGrpSpPr>
        <p:grpSpPr bwMode="auto">
          <a:xfrm>
            <a:off x="0" y="1"/>
            <a:ext cx="3770171" cy="1001696"/>
            <a:chOff x="-2" y="2381"/>
            <a:chExt cx="5508625" cy="1208088"/>
          </a:xfrm>
          <a:solidFill>
            <a:srgbClr val="00549F"/>
          </a:solidFill>
        </p:grpSpPr>
        <p:sp>
          <p:nvSpPr>
            <p:cNvPr id="6" name="AutoShape 83"/>
            <p:cNvSpPr>
              <a:spLocks noChangeArrowheads="1"/>
            </p:cNvSpPr>
            <p:nvPr/>
          </p:nvSpPr>
          <p:spPr bwMode="auto">
            <a:xfrm>
              <a:off x="-2" y="2381"/>
              <a:ext cx="5508625" cy="1208088"/>
            </a:xfrm>
            <a:prstGeom prst="foldedCorner">
              <a:avLst>
                <a:gd name="adj" fmla="val 12500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/>
          </p:spPr>
          <p:txBody>
            <a:bodyPr wrap="none" lIns="82945" tIns="41473" rIns="82945" bIns="41473" anchor="ctr"/>
            <a:lstStyle/>
            <a:p>
              <a:pPr defTabSz="44930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7" name="Rectangle 76"/>
            <p:cNvSpPr>
              <a:spLocks noChangeArrowheads="1"/>
            </p:cNvSpPr>
            <p:nvPr/>
          </p:nvSpPr>
          <p:spPr bwMode="auto">
            <a:xfrm>
              <a:off x="314389" y="303208"/>
              <a:ext cx="5122725" cy="56363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449306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defRPr/>
              </a:pPr>
              <a:r>
                <a:rPr lang="fr-FR" sz="3200" b="1" i="1" dirty="0">
                  <a:solidFill>
                    <a:prstClr val="white"/>
                  </a:solidFill>
                  <a:cs typeface="Arial" charset="0"/>
                </a:rPr>
                <a:t>Simulation n°1</a:t>
              </a:r>
              <a:endParaRPr lang="fr-FR" i="1" dirty="0">
                <a:solidFill>
                  <a:prstClr val="white"/>
                </a:solidFill>
                <a:cs typeface="Arial" charset="0"/>
              </a:endParaRPr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446277" y="2068146"/>
            <a:ext cx="4197116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CPGE ECE, lycée Henry IV, Paris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229889" y="2678826"/>
            <a:ext cx="3413504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ECE, Lycée Ampère, Lyon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56667" y="4549275"/>
            <a:ext cx="4286726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ECE, lycée Janson de </a:t>
            </a:r>
            <a:r>
              <a:rPr lang="fr-FR" dirty="0" err="1" smtClean="0">
                <a:solidFill>
                  <a:prstClr val="white"/>
                </a:solidFill>
              </a:rPr>
              <a:t>Sailly</a:t>
            </a:r>
            <a:r>
              <a:rPr lang="fr-FR" dirty="0" smtClean="0">
                <a:solidFill>
                  <a:prstClr val="white"/>
                </a:solidFill>
              </a:rPr>
              <a:t>, Paris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32970" y="3303590"/>
            <a:ext cx="3810423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err="1">
                <a:solidFill>
                  <a:prstClr val="white"/>
                </a:solidFill>
              </a:rPr>
              <a:t>Bachelor</a:t>
            </a:r>
            <a:r>
              <a:rPr lang="fr-FR" dirty="0">
                <a:solidFill>
                  <a:prstClr val="white"/>
                </a:solidFill>
              </a:rPr>
              <a:t> EGC (Montauban, Tarbes)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944343" y="6468364"/>
            <a:ext cx="2699050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L1 Droit, Ile de France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042132" y="5833360"/>
            <a:ext cx="3601271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L1 STAPS, Académie de Toulouse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864960" y="3938592"/>
            <a:ext cx="2778434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DUT GEA, IUT de Sceaux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15439" y="5208599"/>
            <a:ext cx="4127959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DUT GEA, IUT Paul Sabatier, Toulouse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518425" y="1160451"/>
            <a:ext cx="6408704" cy="780313"/>
          </a:xfrm>
          <a:prstGeom prst="rect">
            <a:avLst/>
          </a:prstGeom>
          <a:solidFill>
            <a:srgbClr val="0070C0"/>
          </a:solidFill>
        </p:spPr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sz="2200" dirty="0">
                <a:solidFill>
                  <a:prstClr val="white"/>
                </a:solidFill>
                <a:latin typeface="Calibri"/>
                <a:cs typeface="+mn-cs"/>
              </a:rPr>
              <a:t>L’élève dispose de 7 jours pour répondre entre les propositions « Oui »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643393" y="2069502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Non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643393" y="2678826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En attente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643393" y="3303590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En attente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643393" y="3938592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Oui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643401" y="4549275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Non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643401" y="5208599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Oui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639047" y="5833360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En attente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643401" y="6468364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Oui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7977514" y="1723116"/>
            <a:ext cx="1921426" cy="2440785"/>
          </a:xfrm>
          <a:prstGeom prst="rect">
            <a:avLst/>
          </a:prstGeom>
          <a:solidFill>
            <a:srgbClr val="F28E65"/>
          </a:solidFill>
        </p:spPr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L’élève doit choisir entre les </a:t>
            </a:r>
          </a:p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les propositions « Oui »</a:t>
            </a:r>
          </a:p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Il </a:t>
            </a:r>
            <a:r>
              <a:rPr lang="fr-FR" sz="2200" b="1" dirty="0">
                <a:solidFill>
                  <a:srgbClr val="00549F"/>
                </a:solidFill>
                <a:latin typeface="Calibri"/>
                <a:cs typeface="+mn-cs"/>
              </a:rPr>
              <a:t>accepte</a:t>
            </a: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 une des propositions et </a:t>
            </a:r>
            <a:r>
              <a:rPr lang="fr-FR" sz="2200" b="1" dirty="0">
                <a:solidFill>
                  <a:srgbClr val="00549F"/>
                </a:solidFill>
                <a:latin typeface="Calibri"/>
                <a:cs typeface="+mn-cs"/>
              </a:rPr>
              <a:t>renonce</a:t>
            </a: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 aux autres</a:t>
            </a:r>
            <a:endParaRPr lang="fr-FR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7977514" y="4953186"/>
            <a:ext cx="1921426" cy="1886787"/>
          </a:xfrm>
          <a:prstGeom prst="rect">
            <a:avLst/>
          </a:prstGeom>
          <a:solidFill>
            <a:srgbClr val="F28E65"/>
          </a:solidFill>
        </p:spPr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Il peut rester candidat sur les formations </a:t>
            </a:r>
          </a:p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« En attente »</a:t>
            </a:r>
          </a:p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Il </a:t>
            </a:r>
            <a:r>
              <a:rPr lang="fr-FR" sz="2200" b="1" dirty="0">
                <a:solidFill>
                  <a:srgbClr val="00549F"/>
                </a:solidFill>
                <a:latin typeface="Calibri"/>
                <a:cs typeface="+mn-cs"/>
              </a:rPr>
              <a:t>maintient</a:t>
            </a: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 ou </a:t>
            </a:r>
            <a:r>
              <a:rPr lang="fr-FR" sz="2200" b="1" dirty="0">
                <a:solidFill>
                  <a:srgbClr val="00549F"/>
                </a:solidFill>
                <a:latin typeface="Calibri"/>
                <a:cs typeface="+mn-cs"/>
              </a:rPr>
              <a:t>renonce</a:t>
            </a:r>
          </a:p>
        </p:txBody>
      </p:sp>
      <p:sp>
        <p:nvSpPr>
          <p:cNvPr id="9" name="AutoShape 2" descr="Résultat de recherche d'images pour &quot;image calendrier&quot;"/>
          <p:cNvSpPr>
            <a:spLocks noChangeAspect="1" noChangeArrowheads="1"/>
          </p:cNvSpPr>
          <p:nvPr/>
        </p:nvSpPr>
        <p:spPr bwMode="auto">
          <a:xfrm>
            <a:off x="171510" y="-2409647"/>
            <a:ext cx="6300391" cy="502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00695" tIns="50350" rIns="100695" bIns="50350" numCol="1" anchor="t" anchorCtr="0" compatLnSpc="1">
            <a:prstTxWarp prst="textNoShape">
              <a:avLst/>
            </a:prstTxWarp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" name="AutoShape 4" descr="Résultat de recherche d'images pour &quot;image calendrier&quot;"/>
          <p:cNvSpPr>
            <a:spLocks noChangeAspect="1" noChangeArrowheads="1"/>
          </p:cNvSpPr>
          <p:nvPr/>
        </p:nvSpPr>
        <p:spPr bwMode="auto">
          <a:xfrm>
            <a:off x="339522" y="-2241652"/>
            <a:ext cx="6300391" cy="502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00695" tIns="50350" rIns="100695" bIns="50350" numCol="1" anchor="t" anchorCtr="0" compatLnSpc="1">
            <a:prstTxWarp prst="textNoShape">
              <a:avLst/>
            </a:prstTxWarp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04" y="131283"/>
            <a:ext cx="1244983" cy="99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ZoneTexte 33"/>
          <p:cNvSpPr txBox="1"/>
          <p:nvPr/>
        </p:nvSpPr>
        <p:spPr>
          <a:xfrm>
            <a:off x="5888376" y="366698"/>
            <a:ext cx="2168522" cy="3786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black"/>
                </a:solidFill>
              </a:rPr>
              <a:t>22-29 mai 2018</a:t>
            </a:r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avec flèche 10"/>
          <p:cNvCxnSpPr>
            <a:stCxn id="33" idx="1"/>
            <a:endCxn id="23" idx="3"/>
          </p:cNvCxnSpPr>
          <p:nvPr/>
        </p:nvCxnSpPr>
        <p:spPr>
          <a:xfrm flipH="1">
            <a:off x="6072302" y="2943509"/>
            <a:ext cx="1905212" cy="11844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stCxn id="33" idx="1"/>
            <a:endCxn id="25" idx="3"/>
          </p:cNvCxnSpPr>
          <p:nvPr/>
        </p:nvCxnSpPr>
        <p:spPr>
          <a:xfrm flipH="1">
            <a:off x="6072310" y="2943509"/>
            <a:ext cx="1905204" cy="24544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stCxn id="33" idx="1"/>
          </p:cNvCxnSpPr>
          <p:nvPr/>
        </p:nvCxnSpPr>
        <p:spPr>
          <a:xfrm flipH="1">
            <a:off x="6072316" y="2943509"/>
            <a:ext cx="1905198" cy="37284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6074799" y="3938592"/>
            <a:ext cx="1428909" cy="378682"/>
          </a:xfrm>
          <a:prstGeom prst="rect">
            <a:avLst/>
          </a:prstGeom>
          <a:solidFill>
            <a:srgbClr val="51BAA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Accepte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6074799" y="5208599"/>
            <a:ext cx="1428909" cy="378682"/>
          </a:xfrm>
          <a:prstGeom prst="rect">
            <a:avLst/>
          </a:prstGeom>
          <a:solidFill>
            <a:srgbClr val="51BAA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Renonce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6074799" y="6468364"/>
            <a:ext cx="1428909" cy="378682"/>
          </a:xfrm>
          <a:prstGeom prst="rect">
            <a:avLst/>
          </a:prstGeom>
          <a:solidFill>
            <a:srgbClr val="51BAA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Renonce</a:t>
            </a:r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48" name="Connecteur droit avec flèche 47"/>
          <p:cNvCxnSpPr>
            <a:stCxn id="37" idx="1"/>
          </p:cNvCxnSpPr>
          <p:nvPr/>
        </p:nvCxnSpPr>
        <p:spPr>
          <a:xfrm flipH="1" flipV="1">
            <a:off x="6074810" y="2882399"/>
            <a:ext cx="1902704" cy="30141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>
            <a:stCxn id="37" idx="1"/>
          </p:cNvCxnSpPr>
          <p:nvPr/>
        </p:nvCxnSpPr>
        <p:spPr>
          <a:xfrm flipH="1" flipV="1">
            <a:off x="6074810" y="3507157"/>
            <a:ext cx="1902704" cy="238942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>
            <a:stCxn id="37" idx="1"/>
            <a:endCxn id="26" idx="3"/>
          </p:cNvCxnSpPr>
          <p:nvPr/>
        </p:nvCxnSpPr>
        <p:spPr>
          <a:xfrm flipH="1">
            <a:off x="6067956" y="5896580"/>
            <a:ext cx="1909558" cy="12612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6067956" y="2673653"/>
            <a:ext cx="1428909" cy="378682"/>
          </a:xfrm>
          <a:prstGeom prst="rect">
            <a:avLst/>
          </a:prstGeom>
          <a:solidFill>
            <a:srgbClr val="51BAA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Maintient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6074799" y="3303590"/>
            <a:ext cx="1428909" cy="378682"/>
          </a:xfrm>
          <a:prstGeom prst="rect">
            <a:avLst/>
          </a:prstGeom>
          <a:solidFill>
            <a:srgbClr val="51BAA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Maintient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6074799" y="5833360"/>
            <a:ext cx="1428909" cy="378682"/>
          </a:xfrm>
          <a:prstGeom prst="rect">
            <a:avLst/>
          </a:prstGeom>
          <a:solidFill>
            <a:srgbClr val="51BAA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Maintient</a:t>
            </a:r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42" name="Picture 3" descr="G:\AEFE\Services\SORES\14. SITE INTERNET\Boite à outils 2017-2018\3. Fiches thématiques\Images\accueil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851450"/>
            <a:ext cx="708125" cy="7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393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3" grpId="0" animBg="1"/>
      <p:bldP spid="13" grpId="1" animBg="1"/>
      <p:bldP spid="14" grpId="0" animBg="1"/>
      <p:bldP spid="15" grpId="0" animBg="1"/>
      <p:bldP spid="15" grpId="1" animBg="1"/>
      <p:bldP spid="18" grpId="0" animBg="1"/>
      <p:bldP spid="19" grpId="0" animBg="1"/>
      <p:bldP spid="20" grpId="0" animBg="1"/>
      <p:bldP spid="20" grpId="1" animBg="1"/>
      <p:bldP spid="16" grpId="0" animBg="1"/>
      <p:bldP spid="17" grpId="0" animBg="1"/>
      <p:bldP spid="17" grpId="1" animBg="1"/>
      <p:bldP spid="21" grpId="0" animBg="1"/>
      <p:bldP spid="22" grpId="0" animBg="1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33" grpId="0" animBg="1"/>
      <p:bldP spid="37" grpId="0" animBg="1"/>
      <p:bldP spid="34" grpId="0" animBg="1"/>
      <p:bldP spid="45" grpId="0" animBg="1"/>
      <p:bldP spid="46" grpId="0" animBg="1"/>
      <p:bldP spid="46" grpId="1" animBg="1"/>
      <p:bldP spid="47" grpId="0" animBg="1"/>
      <p:bldP spid="47" grpId="1" animBg="1"/>
      <p:bldP spid="57" grpId="0" animBg="1"/>
      <p:bldP spid="58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8" descr="G:\AEFE\Commun\Partage_des_services\S_Communication\Charte graphique AEFE 2015\Logo AEFE\logo_AEFE_RV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1357" y="287327"/>
            <a:ext cx="969560" cy="80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1"/>
          <p:cNvGrpSpPr>
            <a:grpSpLocks/>
          </p:cNvGrpSpPr>
          <p:nvPr/>
        </p:nvGrpSpPr>
        <p:grpSpPr bwMode="auto">
          <a:xfrm>
            <a:off x="0" y="1"/>
            <a:ext cx="3690788" cy="1001696"/>
            <a:chOff x="-2" y="2381"/>
            <a:chExt cx="5508625" cy="1208088"/>
          </a:xfrm>
          <a:solidFill>
            <a:srgbClr val="00549F"/>
          </a:solidFill>
        </p:grpSpPr>
        <p:sp>
          <p:nvSpPr>
            <p:cNvPr id="6" name="AutoShape 83"/>
            <p:cNvSpPr>
              <a:spLocks noChangeArrowheads="1"/>
            </p:cNvSpPr>
            <p:nvPr/>
          </p:nvSpPr>
          <p:spPr bwMode="auto">
            <a:xfrm>
              <a:off x="-2" y="2381"/>
              <a:ext cx="5508625" cy="1208088"/>
            </a:xfrm>
            <a:prstGeom prst="foldedCorner">
              <a:avLst>
                <a:gd name="adj" fmla="val 12500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/>
          </p:spPr>
          <p:txBody>
            <a:bodyPr wrap="none" lIns="82945" tIns="41473" rIns="82945" bIns="41473" anchor="ctr"/>
            <a:lstStyle/>
            <a:p>
              <a:pPr defTabSz="44930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7" name="Rectangle 76"/>
            <p:cNvSpPr>
              <a:spLocks noChangeArrowheads="1"/>
            </p:cNvSpPr>
            <p:nvPr/>
          </p:nvSpPr>
          <p:spPr bwMode="auto">
            <a:xfrm>
              <a:off x="314389" y="303208"/>
              <a:ext cx="5122725" cy="56363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449306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defRPr/>
              </a:pPr>
              <a:r>
                <a:rPr lang="fr-FR" sz="3200" b="1" i="1" dirty="0">
                  <a:solidFill>
                    <a:prstClr val="white"/>
                  </a:solidFill>
                  <a:cs typeface="Arial" charset="0"/>
                </a:rPr>
                <a:t>Simulation n°1</a:t>
              </a:r>
              <a:endParaRPr lang="fr-FR" i="1" dirty="0">
                <a:solidFill>
                  <a:prstClr val="white"/>
                </a:solidFill>
                <a:cs typeface="Arial" charset="0"/>
              </a:endParaRP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1150501" y="2678826"/>
            <a:ext cx="3334120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ECE, lycée Ampère, Lyon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94818" y="3303590"/>
            <a:ext cx="3889803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err="1">
                <a:solidFill>
                  <a:prstClr val="white"/>
                </a:solidFill>
              </a:rPr>
              <a:t>Bachelor</a:t>
            </a:r>
            <a:r>
              <a:rPr lang="fr-FR" dirty="0">
                <a:solidFill>
                  <a:prstClr val="white"/>
                </a:solidFill>
              </a:rPr>
              <a:t> EGC (Montauban, Tarbes)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883361" y="4494222"/>
            <a:ext cx="3601271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L1 STAPS, Académie de Toulouse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706188" y="3938592"/>
            <a:ext cx="2778434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DUT GEA, IUT de Sceaux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518425" y="1160451"/>
            <a:ext cx="6408704" cy="780313"/>
          </a:xfrm>
          <a:prstGeom prst="rect">
            <a:avLst/>
          </a:prstGeom>
          <a:solidFill>
            <a:srgbClr val="0070C0"/>
          </a:solidFill>
        </p:spPr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sz="2200" dirty="0">
                <a:solidFill>
                  <a:prstClr val="white"/>
                </a:solidFill>
                <a:latin typeface="Calibri"/>
                <a:cs typeface="+mn-cs"/>
              </a:rPr>
              <a:t>Au fur et à mesure de la procédure, l’élève pourra avoir une nouvelle proposition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484621" y="2678826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En attente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484621" y="3303590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En attente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484621" y="3938592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Oui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480275" y="4494222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En attente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484630" y="4496896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Oui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913534" y="2678826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L.S. </a:t>
            </a:r>
            <a:r>
              <a:rPr lang="fr-FR" dirty="0">
                <a:solidFill>
                  <a:prstClr val="white"/>
                </a:solidFill>
              </a:rPr>
              <a:t>n</a:t>
            </a:r>
            <a:r>
              <a:rPr lang="fr-FR" dirty="0" smtClean="0">
                <a:solidFill>
                  <a:prstClr val="white"/>
                </a:solidFill>
              </a:rPr>
              <a:t>° 8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913534" y="3304942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L.S. n° 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054907" y="5743743"/>
            <a:ext cx="1921426" cy="148667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L’élève est informé de l’évolution de sa position sur la liste d’attente</a:t>
            </a:r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04" y="131283"/>
            <a:ext cx="1244983" cy="99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ZoneTexte 34"/>
          <p:cNvSpPr txBox="1"/>
          <p:nvPr/>
        </p:nvSpPr>
        <p:spPr>
          <a:xfrm>
            <a:off x="5888376" y="366698"/>
            <a:ext cx="2168522" cy="3786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black"/>
                </a:solidFill>
              </a:rPr>
              <a:t>25 mai 2018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994275" y="4818760"/>
            <a:ext cx="1921426" cy="2440785"/>
          </a:xfrm>
          <a:prstGeom prst="rect">
            <a:avLst/>
          </a:prstGeom>
          <a:solidFill>
            <a:srgbClr val="F28E65"/>
          </a:solidFill>
        </p:spPr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L’élève doit choisir entre les </a:t>
            </a:r>
          </a:p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les propositions « Oui »</a:t>
            </a:r>
          </a:p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Il </a:t>
            </a:r>
            <a:r>
              <a:rPr lang="fr-FR" sz="2200" b="1" dirty="0">
                <a:solidFill>
                  <a:srgbClr val="00549F"/>
                </a:solidFill>
                <a:latin typeface="Calibri"/>
                <a:cs typeface="+mn-cs"/>
              </a:rPr>
              <a:t>accepte</a:t>
            </a: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 une des proposition et </a:t>
            </a:r>
            <a:r>
              <a:rPr lang="fr-FR" sz="2200" b="1" dirty="0">
                <a:solidFill>
                  <a:srgbClr val="00549F"/>
                </a:solidFill>
                <a:latin typeface="Calibri"/>
                <a:cs typeface="+mn-cs"/>
              </a:rPr>
              <a:t>renonce</a:t>
            </a: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 aux autres</a:t>
            </a:r>
            <a:endParaRPr lang="fr-FR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cxnSp>
        <p:nvCxnSpPr>
          <p:cNvPr id="28" name="Connecteur droit avec flèche 27"/>
          <p:cNvCxnSpPr>
            <a:stCxn id="24" idx="1"/>
            <a:endCxn id="23" idx="3"/>
          </p:cNvCxnSpPr>
          <p:nvPr/>
        </p:nvCxnSpPr>
        <p:spPr>
          <a:xfrm flipH="1" flipV="1">
            <a:off x="5913530" y="4127933"/>
            <a:ext cx="2080745" cy="19112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stCxn id="24" idx="1"/>
            <a:endCxn id="30" idx="3"/>
          </p:cNvCxnSpPr>
          <p:nvPr/>
        </p:nvCxnSpPr>
        <p:spPr>
          <a:xfrm flipH="1" flipV="1">
            <a:off x="5913539" y="4686237"/>
            <a:ext cx="2080736" cy="13529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5913534" y="3938592"/>
            <a:ext cx="1428909" cy="378682"/>
          </a:xfrm>
          <a:prstGeom prst="rect">
            <a:avLst/>
          </a:prstGeom>
          <a:solidFill>
            <a:srgbClr val="51BAA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Accepte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5913534" y="4494222"/>
            <a:ext cx="1428909" cy="378682"/>
          </a:xfrm>
          <a:prstGeom prst="rect">
            <a:avLst/>
          </a:prstGeom>
          <a:solidFill>
            <a:srgbClr val="51BAA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Renonce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3586504" y="5843602"/>
            <a:ext cx="3279641" cy="1271234"/>
          </a:xfrm>
          <a:prstGeom prst="rect">
            <a:avLst/>
          </a:prstGeom>
          <a:solidFill>
            <a:srgbClr val="F28E65"/>
          </a:solidFill>
        </p:spPr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Il peut rester candidat sur les formations </a:t>
            </a:r>
          </a:p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« En attente »</a:t>
            </a:r>
          </a:p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Il </a:t>
            </a:r>
            <a:r>
              <a:rPr lang="fr-FR" sz="2200" b="1" dirty="0">
                <a:solidFill>
                  <a:srgbClr val="00549F"/>
                </a:solidFill>
                <a:latin typeface="Calibri"/>
                <a:cs typeface="+mn-cs"/>
              </a:rPr>
              <a:t>maintient</a:t>
            </a: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 ou </a:t>
            </a:r>
            <a:r>
              <a:rPr lang="fr-FR" sz="2200" b="1" dirty="0">
                <a:solidFill>
                  <a:srgbClr val="00549F"/>
                </a:solidFill>
                <a:latin typeface="Calibri"/>
                <a:cs typeface="+mn-cs"/>
              </a:rPr>
              <a:t>renonce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7342443" y="2678826"/>
            <a:ext cx="1428909" cy="378682"/>
          </a:xfrm>
          <a:prstGeom prst="rect">
            <a:avLst/>
          </a:prstGeom>
          <a:solidFill>
            <a:srgbClr val="51BAA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Maintient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7342443" y="3304942"/>
            <a:ext cx="1428909" cy="378682"/>
          </a:xfrm>
          <a:prstGeom prst="rect">
            <a:avLst/>
          </a:prstGeom>
          <a:solidFill>
            <a:srgbClr val="51BAA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Maintient</a:t>
            </a:r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31" name="Picture 3" descr="G:\AEFE\Services\SORES\14. SITE INTERNET\Boite à outils 2017-2018\3. Fiches thématiques\Images\accueil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851450"/>
            <a:ext cx="708125" cy="7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087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8" grpId="0" animBg="1"/>
      <p:bldP spid="18" grpId="1" animBg="1"/>
      <p:bldP spid="19" grpId="0" animBg="1"/>
      <p:bldP spid="16" grpId="0" animBg="1"/>
      <p:bldP spid="21" grpId="0" animBg="1"/>
      <p:bldP spid="22" grpId="0" animBg="1"/>
      <p:bldP spid="23" grpId="0" animBg="1"/>
      <p:bldP spid="26" grpId="0" animBg="1"/>
      <p:bldP spid="26" grpId="1" animBg="1"/>
      <p:bldP spid="30" grpId="0" animBg="1"/>
      <p:bldP spid="30" grpId="1" animBg="1"/>
      <p:bldP spid="25" grpId="0" animBg="1"/>
      <p:bldP spid="27" grpId="0" animBg="1"/>
      <p:bldP spid="29" grpId="0" animBg="1"/>
      <p:bldP spid="35" grpId="0" animBg="1"/>
      <p:bldP spid="24" grpId="0" animBg="1"/>
      <p:bldP spid="37" grpId="0" animBg="1"/>
      <p:bldP spid="38" grpId="0" animBg="1"/>
      <p:bldP spid="38" grpId="1" animBg="1"/>
      <p:bldP spid="39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8" descr="G:\AEFE\Commun\Partage_des_services\S_Communication\Charte graphique AEFE 2015\Logo AEFE\logo_AEFE_RV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1357" y="287327"/>
            <a:ext cx="969560" cy="80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1"/>
          <p:cNvGrpSpPr>
            <a:grpSpLocks/>
          </p:cNvGrpSpPr>
          <p:nvPr/>
        </p:nvGrpSpPr>
        <p:grpSpPr bwMode="auto">
          <a:xfrm>
            <a:off x="0" y="1"/>
            <a:ext cx="3730479" cy="1001696"/>
            <a:chOff x="-2" y="2381"/>
            <a:chExt cx="5508625" cy="1208088"/>
          </a:xfrm>
          <a:solidFill>
            <a:srgbClr val="00549F"/>
          </a:solidFill>
        </p:grpSpPr>
        <p:sp>
          <p:nvSpPr>
            <p:cNvPr id="6" name="AutoShape 83"/>
            <p:cNvSpPr>
              <a:spLocks noChangeArrowheads="1"/>
            </p:cNvSpPr>
            <p:nvPr/>
          </p:nvSpPr>
          <p:spPr bwMode="auto">
            <a:xfrm>
              <a:off x="-2" y="2381"/>
              <a:ext cx="5508625" cy="1208088"/>
            </a:xfrm>
            <a:prstGeom prst="foldedCorner">
              <a:avLst>
                <a:gd name="adj" fmla="val 12500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/>
          </p:spPr>
          <p:txBody>
            <a:bodyPr wrap="none" lIns="82945" tIns="41473" rIns="82945" bIns="41473" anchor="ctr"/>
            <a:lstStyle/>
            <a:p>
              <a:pPr defTabSz="44930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7" name="Rectangle 76"/>
            <p:cNvSpPr>
              <a:spLocks noChangeArrowheads="1"/>
            </p:cNvSpPr>
            <p:nvPr/>
          </p:nvSpPr>
          <p:spPr bwMode="auto">
            <a:xfrm>
              <a:off x="314389" y="303208"/>
              <a:ext cx="5122725" cy="56363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449306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defRPr/>
              </a:pPr>
              <a:r>
                <a:rPr lang="fr-FR" sz="3200" b="1" i="1" dirty="0">
                  <a:solidFill>
                    <a:prstClr val="white"/>
                  </a:solidFill>
                  <a:cs typeface="Arial" charset="0"/>
                </a:rPr>
                <a:t>Simulation n°1</a:t>
              </a:r>
              <a:endParaRPr lang="fr-FR" i="1" dirty="0">
                <a:solidFill>
                  <a:prstClr val="white"/>
                </a:solidFill>
                <a:cs typeface="Arial" charset="0"/>
              </a:endParaRP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1785576" y="2678826"/>
            <a:ext cx="3334120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ECE, lycée Ampère, Lyon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309273" y="3303590"/>
            <a:ext cx="3810423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err="1">
                <a:solidFill>
                  <a:prstClr val="white"/>
                </a:solidFill>
              </a:rPr>
              <a:t>Bachelor</a:t>
            </a:r>
            <a:r>
              <a:rPr lang="fr-FR" dirty="0">
                <a:solidFill>
                  <a:prstClr val="white"/>
                </a:solidFill>
              </a:rPr>
              <a:t> EGC (Montauban, Tarbes)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341262" y="3938592"/>
            <a:ext cx="2778434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DUT GEA, IUT de Sceaux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518425" y="1160447"/>
            <a:ext cx="6408704" cy="1119580"/>
          </a:xfrm>
          <a:prstGeom prst="rect">
            <a:avLst/>
          </a:prstGeom>
          <a:solidFill>
            <a:srgbClr val="0070C0"/>
          </a:solidFill>
        </p:spPr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sz="2200" dirty="0">
                <a:solidFill>
                  <a:prstClr val="white"/>
                </a:solidFill>
                <a:latin typeface="Calibri"/>
                <a:cs typeface="+mn-cs"/>
              </a:rPr>
              <a:t>Au fur et à mesure de la procédure, l’élève pourra également renoncer à une formation pour laquelle il est « en attente »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119696" y="2678826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En attente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119696" y="3303590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En attente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119696" y="3938592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Oui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548606" y="3303590"/>
            <a:ext cx="1428909" cy="378682"/>
          </a:xfrm>
          <a:prstGeom prst="rect">
            <a:avLst/>
          </a:prstGeom>
          <a:solidFill>
            <a:srgbClr val="51BAA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Renonce</a:t>
            </a:r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04" y="131283"/>
            <a:ext cx="1244983" cy="99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5888376" y="366698"/>
            <a:ext cx="2168522" cy="3786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black"/>
                </a:solidFill>
              </a:rPr>
              <a:t>27 mai 2018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20" name="Picture 3" descr="G:\AEFE\Services\SORES\14. SITE INTERNET\Boite à outils 2017-2018\3. Fiches thématiques\Images\accueil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851450"/>
            <a:ext cx="708125" cy="7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12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4" grpId="1" animBg="1"/>
      <p:bldP spid="19" grpId="0" animBg="1"/>
      <p:bldP spid="16" grpId="0" animBg="1"/>
      <p:bldP spid="21" grpId="0" animBg="1"/>
      <p:bldP spid="22" grpId="0" animBg="1"/>
      <p:bldP spid="22" grpId="1" animBg="1"/>
      <p:bldP spid="23" grpId="0" animBg="1"/>
      <p:bldP spid="25" grpId="0" animBg="1"/>
      <p:bldP spid="25" grpId="1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8" descr="G:\AEFE\Commun\Partage_des_services\S_Communication\Charte graphique AEFE 2015\Logo AEFE\logo_AEFE_RV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1357" y="287327"/>
            <a:ext cx="969560" cy="80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1"/>
          <p:cNvGrpSpPr>
            <a:grpSpLocks/>
          </p:cNvGrpSpPr>
          <p:nvPr/>
        </p:nvGrpSpPr>
        <p:grpSpPr bwMode="auto">
          <a:xfrm>
            <a:off x="0" y="1"/>
            <a:ext cx="3611404" cy="1001696"/>
            <a:chOff x="-2" y="2381"/>
            <a:chExt cx="5508625" cy="1208088"/>
          </a:xfrm>
          <a:solidFill>
            <a:srgbClr val="00549F"/>
          </a:solidFill>
        </p:grpSpPr>
        <p:sp>
          <p:nvSpPr>
            <p:cNvPr id="6" name="AutoShape 83"/>
            <p:cNvSpPr>
              <a:spLocks noChangeArrowheads="1"/>
            </p:cNvSpPr>
            <p:nvPr/>
          </p:nvSpPr>
          <p:spPr bwMode="auto">
            <a:xfrm>
              <a:off x="-2" y="2381"/>
              <a:ext cx="5508625" cy="1208088"/>
            </a:xfrm>
            <a:prstGeom prst="foldedCorner">
              <a:avLst>
                <a:gd name="adj" fmla="val 12500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/>
          </p:spPr>
          <p:txBody>
            <a:bodyPr wrap="none" lIns="82945" tIns="41473" rIns="82945" bIns="41473" anchor="ctr"/>
            <a:lstStyle/>
            <a:p>
              <a:pPr defTabSz="44930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7" name="Rectangle 76"/>
            <p:cNvSpPr>
              <a:spLocks noChangeArrowheads="1"/>
            </p:cNvSpPr>
            <p:nvPr/>
          </p:nvSpPr>
          <p:spPr bwMode="auto">
            <a:xfrm>
              <a:off x="314389" y="303208"/>
              <a:ext cx="5122725" cy="56363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449306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defRPr/>
              </a:pPr>
              <a:r>
                <a:rPr lang="fr-FR" sz="3200" b="1" i="1" dirty="0">
                  <a:solidFill>
                    <a:prstClr val="white"/>
                  </a:solidFill>
                  <a:cs typeface="Arial" charset="0"/>
                </a:rPr>
                <a:t>Simulation n°1</a:t>
              </a:r>
              <a:endParaRPr lang="fr-FR" i="1" dirty="0">
                <a:solidFill>
                  <a:prstClr val="white"/>
                </a:solidFill>
                <a:cs typeface="Arial" charset="0"/>
              </a:endParaRP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1785576" y="2431005"/>
            <a:ext cx="3334120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CPGE ECE, lycée Ampère, Lyon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420646" y="3055765"/>
            <a:ext cx="2699050" cy="378682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DUT GEA, IUT de Sceaux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39901" y="1160451"/>
            <a:ext cx="6408704" cy="441047"/>
          </a:xfrm>
          <a:prstGeom prst="rect">
            <a:avLst/>
          </a:prstGeom>
          <a:solidFill>
            <a:srgbClr val="0070C0"/>
          </a:solidFill>
        </p:spPr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sz="2200" dirty="0">
                <a:solidFill>
                  <a:prstClr val="white"/>
                </a:solidFill>
                <a:latin typeface="Calibri"/>
                <a:cs typeface="+mn-cs"/>
              </a:rPr>
              <a:t>Et ainsi de suite tant que l’élève est en attente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119696" y="2431005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En attente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119696" y="3055765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Oui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119705" y="2430457"/>
            <a:ext cx="1428909" cy="378682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Oui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36057" y="3781759"/>
            <a:ext cx="7040138" cy="65568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L’élève consulte les modalités d’inscription administrative pour s’inscrire au Lycée Ampère de Lyon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489426" y="1751284"/>
            <a:ext cx="6408704" cy="441047"/>
          </a:xfrm>
          <a:prstGeom prst="rect">
            <a:avLst/>
          </a:prstGeom>
          <a:solidFill>
            <a:srgbClr val="51BAAA"/>
          </a:solidFill>
        </p:spPr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sz="2200" dirty="0">
                <a:solidFill>
                  <a:prstClr val="white"/>
                </a:solidFill>
                <a:latin typeface="Calibri"/>
                <a:cs typeface="+mn-cs"/>
              </a:rPr>
              <a:t>Jusqu’à ce qu’il ne reste plus qu’un vœu « Oui »</a:t>
            </a: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04" y="131283"/>
            <a:ext cx="1244983" cy="99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ZoneTexte 28"/>
          <p:cNvSpPr txBox="1"/>
          <p:nvPr/>
        </p:nvSpPr>
        <p:spPr>
          <a:xfrm>
            <a:off x="5888376" y="366698"/>
            <a:ext cx="2168522" cy="3786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black"/>
                </a:solidFill>
              </a:rPr>
              <a:t>1 juin 2018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056898" y="1477951"/>
            <a:ext cx="1921426" cy="2440785"/>
          </a:xfrm>
          <a:prstGeom prst="rect">
            <a:avLst/>
          </a:prstGeom>
          <a:solidFill>
            <a:srgbClr val="F28E65"/>
          </a:solidFill>
        </p:spPr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L’élève doit choisir entre les </a:t>
            </a:r>
          </a:p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les propositions « Oui »</a:t>
            </a:r>
          </a:p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Il </a:t>
            </a:r>
            <a:r>
              <a:rPr lang="fr-FR" sz="2200" b="1" dirty="0">
                <a:solidFill>
                  <a:srgbClr val="00549F"/>
                </a:solidFill>
                <a:latin typeface="Calibri"/>
                <a:cs typeface="+mn-cs"/>
              </a:rPr>
              <a:t>accepte</a:t>
            </a: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 une des propositions et </a:t>
            </a:r>
            <a:r>
              <a:rPr lang="fr-FR" sz="2200" b="1" dirty="0">
                <a:solidFill>
                  <a:srgbClr val="00549F"/>
                </a:solidFill>
                <a:latin typeface="Calibri"/>
                <a:cs typeface="+mn-cs"/>
              </a:rPr>
              <a:t>renonce</a:t>
            </a:r>
            <a:r>
              <a:rPr lang="fr-FR" dirty="0" smtClean="0">
                <a:solidFill>
                  <a:prstClr val="white"/>
                </a:solidFill>
                <a:latin typeface="Calibri"/>
                <a:cs typeface="+mn-cs"/>
              </a:rPr>
              <a:t> aux autres</a:t>
            </a:r>
            <a:endParaRPr lang="fr-FR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cxnSp>
        <p:nvCxnSpPr>
          <p:cNvPr id="24" name="Connecteur droit avec flèche 23"/>
          <p:cNvCxnSpPr>
            <a:stCxn id="22" idx="1"/>
            <a:endCxn id="17" idx="3"/>
          </p:cNvCxnSpPr>
          <p:nvPr/>
        </p:nvCxnSpPr>
        <p:spPr>
          <a:xfrm flipH="1" flipV="1">
            <a:off x="6548614" y="2619798"/>
            <a:ext cx="1508284" cy="7854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22" idx="1"/>
            <a:endCxn id="23" idx="3"/>
          </p:cNvCxnSpPr>
          <p:nvPr/>
        </p:nvCxnSpPr>
        <p:spPr>
          <a:xfrm flipH="1">
            <a:off x="6548605" y="2698344"/>
            <a:ext cx="1508293" cy="5467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77283" y="4684589"/>
            <a:ext cx="8652836" cy="1659033"/>
          </a:xfrm>
          <a:prstGeom prst="rect">
            <a:avLst/>
          </a:prstGeom>
          <a:noFill/>
        </p:spPr>
        <p:txBody>
          <a:bodyPr wrap="square" lIns="100695" tIns="50350" rIns="100695" bIns="50350" rtlCol="0">
            <a:spAutoFit/>
          </a:bodyPr>
          <a:lstStyle/>
          <a:p>
            <a:pPr marL="195802" indent="-195802" defTabSz="503500" fontAlgn="auto">
              <a:spcBef>
                <a:spcPct val="20000"/>
              </a:spcBef>
              <a:spcAft>
                <a:spcPts val="0"/>
              </a:spcAft>
              <a:buSzPct val="100000"/>
              <a:buBlip>
                <a:blip r:embed="rId4"/>
              </a:buBlip>
              <a:defRPr/>
            </a:pPr>
            <a:r>
              <a:rPr lang="fr-FR" sz="2200" b="1" dirty="0">
                <a:solidFill>
                  <a:srgbClr val="26338B"/>
                </a:solidFill>
                <a:latin typeface="Calibri"/>
                <a:cs typeface="+mn-cs"/>
              </a:rPr>
              <a:t>Ces formalités sont propres à chaque établissement : </a:t>
            </a:r>
          </a:p>
          <a:p>
            <a:pPr marL="690567" lvl="1" indent="-187064" defTabSz="503500" fontAlgn="auto">
              <a:spcBef>
                <a:spcPct val="20000"/>
              </a:spcBef>
              <a:spcAft>
                <a:spcPts val="0"/>
              </a:spcAft>
              <a:buClr>
                <a:srgbClr val="F28E65"/>
              </a:buClr>
              <a:buFont typeface="Arial-ItalicMT" charset="0"/>
              <a:buChar char="&gt;"/>
              <a:defRPr/>
            </a:pPr>
            <a:r>
              <a:rPr lang="fr-FR" b="1" dirty="0">
                <a:solidFill>
                  <a:srgbClr val="26338B"/>
                </a:solidFill>
                <a:latin typeface="Calibri"/>
                <a:cs typeface="+mn-cs"/>
              </a:rPr>
              <a:t>suivre les modalités d’inscription indiquées sur </a:t>
            </a:r>
            <a:r>
              <a:rPr lang="fr-FR" b="1" dirty="0" err="1">
                <a:solidFill>
                  <a:srgbClr val="26338B"/>
                </a:solidFill>
                <a:latin typeface="Calibri"/>
                <a:cs typeface="+mn-cs"/>
              </a:rPr>
              <a:t>Parcoursup</a:t>
            </a:r>
            <a:r>
              <a:rPr lang="fr-FR" b="1" dirty="0">
                <a:solidFill>
                  <a:srgbClr val="26338B"/>
                </a:solidFill>
                <a:latin typeface="Calibri"/>
                <a:cs typeface="+mn-cs"/>
              </a:rPr>
              <a:t> ou à défaut, contacter directement l’établissement d’accueil </a:t>
            </a:r>
          </a:p>
          <a:p>
            <a:pPr marL="690567" lvl="1" indent="-187064" defTabSz="503500" fontAlgn="auto">
              <a:spcBef>
                <a:spcPct val="20000"/>
              </a:spcBef>
              <a:spcAft>
                <a:spcPts val="0"/>
              </a:spcAft>
              <a:buClr>
                <a:srgbClr val="F28E65"/>
              </a:buClr>
              <a:buFont typeface="Arial-ItalicMT" charset="0"/>
              <a:buChar char="&gt;"/>
              <a:defRPr/>
            </a:pPr>
            <a:r>
              <a:rPr lang="fr-FR" b="1" dirty="0">
                <a:solidFill>
                  <a:srgbClr val="26338B"/>
                </a:solidFill>
                <a:latin typeface="Calibri"/>
                <a:cs typeface="+mn-cs"/>
              </a:rPr>
              <a:t>si le futur étudiant s’inscrit dans un établissement proposant des formations en dehors de </a:t>
            </a:r>
            <a:r>
              <a:rPr lang="fr-FR" b="1" dirty="0" err="1">
                <a:solidFill>
                  <a:srgbClr val="26338B"/>
                </a:solidFill>
                <a:latin typeface="Calibri"/>
                <a:cs typeface="+mn-cs"/>
              </a:rPr>
              <a:t>Parcoursup</a:t>
            </a:r>
            <a:r>
              <a:rPr lang="fr-FR" b="1" dirty="0">
                <a:solidFill>
                  <a:srgbClr val="26338B"/>
                </a:solidFill>
                <a:latin typeface="Calibri"/>
                <a:cs typeface="+mn-cs"/>
              </a:rPr>
              <a:t>, il </a:t>
            </a:r>
            <a:r>
              <a:rPr lang="fr-FR" b="1" u="sng" dirty="0">
                <a:solidFill>
                  <a:srgbClr val="26338B"/>
                </a:solidFill>
                <a:latin typeface="Calibri"/>
                <a:cs typeface="+mn-cs"/>
              </a:rPr>
              <a:t>doit également démissionner de la procédure </a:t>
            </a:r>
            <a:r>
              <a:rPr lang="fr-FR" b="1" u="sng" dirty="0" err="1">
                <a:solidFill>
                  <a:srgbClr val="26338B"/>
                </a:solidFill>
                <a:latin typeface="Calibri"/>
                <a:cs typeface="+mn-cs"/>
              </a:rPr>
              <a:t>Parcoursup</a:t>
            </a:r>
            <a:endParaRPr lang="fr-FR" b="1" u="sng" dirty="0">
              <a:solidFill>
                <a:srgbClr val="26338B"/>
              </a:solidFill>
              <a:latin typeface="Calibri"/>
              <a:cs typeface="+mn-cs"/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950309" y="6477400"/>
            <a:ext cx="8176507" cy="953710"/>
          </a:xfrm>
          <a:prstGeom prst="roundRect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695" tIns="50350" rIns="100695" bIns="50350" anchor="ctr"/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prstClr val="white"/>
                </a:solidFill>
              </a:rPr>
              <a:t>Attention : respecter impérativement les dates limites d’inscription</a:t>
            </a:r>
          </a:p>
          <a:p>
            <a:pPr algn="ctr" defTabSz="10070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prstClr val="white"/>
                </a:solidFill>
              </a:rPr>
              <a:t>Ne pas hésiter à contacter l’établissement pour toute question  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548610" y="2430457"/>
            <a:ext cx="1428909" cy="378682"/>
          </a:xfrm>
          <a:prstGeom prst="rect">
            <a:avLst/>
          </a:prstGeom>
          <a:solidFill>
            <a:srgbClr val="51BAA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Accepte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6548606" y="3055765"/>
            <a:ext cx="1428909" cy="378682"/>
          </a:xfrm>
          <a:prstGeom prst="rect">
            <a:avLst/>
          </a:prstGeom>
          <a:solidFill>
            <a:srgbClr val="51BAA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Renonce</a:t>
            </a:r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26" name="Picture 3" descr="G:\AEFE\Services\SORES\14. SITE INTERNET\Boite à outils 2017-2018\3. Fiches thématiques\Images\accueil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851450"/>
            <a:ext cx="708125" cy="7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293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19" grpId="1" animBg="1"/>
      <p:bldP spid="16" grpId="0" animBg="1"/>
      <p:bldP spid="21" grpId="0" animBg="1"/>
      <p:bldP spid="21" grpId="1" animBg="1"/>
      <p:bldP spid="23" grpId="0" animBg="1"/>
      <p:bldP spid="23" grpId="1" animBg="1"/>
      <p:bldP spid="17" grpId="0" animBg="1"/>
      <p:bldP spid="25" grpId="0" animBg="1"/>
      <p:bldP spid="27" grpId="0" animBg="1"/>
      <p:bldP spid="29" grpId="0" animBg="1"/>
      <p:bldP spid="22" grpId="0" animBg="1"/>
      <p:bldP spid="10" grpId="0" build="p"/>
      <p:bldP spid="31" grpId="0" animBg="1"/>
      <p:bldP spid="32" grpId="0" animBg="1"/>
      <p:bldP spid="33" grpId="0" animBg="1"/>
      <p:bldP spid="33" grpId="1" animBg="1"/>
    </p:bldLst>
  </p:timing>
</p:sld>
</file>

<file path=ppt/theme/theme1.xml><?xml version="1.0" encoding="utf-8"?>
<a:theme xmlns:a="http://schemas.openxmlformats.org/drawingml/2006/main" name="2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Modèle_présentation_AEFE 2015">
  <a:themeElements>
    <a:clrScheme name="PresentationAEF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AEF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PresentationAEF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EF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EF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EF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EF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EF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EF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EF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EF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EF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EF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EF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upure">
  <a:themeElements>
    <a:clrScheme name="Coupure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Coup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Lucida Sans Unicode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Lucida Sans Unicode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Coupure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pure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pure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pure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pure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pure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pure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pure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pure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8233</TotalTime>
  <Words>3402</Words>
  <Application>Microsoft Office PowerPoint</Application>
  <PresentationFormat>Personnalisé</PresentationFormat>
  <Paragraphs>604</Paragraphs>
  <Slides>34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5</vt:i4>
      </vt:variant>
      <vt:variant>
        <vt:lpstr>Titres des diapositives</vt:lpstr>
      </vt:variant>
      <vt:variant>
        <vt:i4>34</vt:i4>
      </vt:variant>
    </vt:vector>
  </HeadingPairs>
  <TitlesOfParts>
    <vt:vector size="39" baseType="lpstr">
      <vt:lpstr>2_pages de contenus</vt:lpstr>
      <vt:lpstr>1_Modèle_présentation_AEFE 2015</vt:lpstr>
      <vt:lpstr>2_Thème Office</vt:lpstr>
      <vt:lpstr>1_Coupure</vt:lpstr>
      <vt:lpstr>1_Thème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Diaporama Parcoursup 2018 intégral</dc:title>
  <dc:subject>Présentation collective</dc:subject>
  <dc:creator>Fabrice BOILLON - AEFE/SORES</dc:creator>
  <cp:lastModifiedBy>berth25e</cp:lastModifiedBy>
  <cp:revision>459</cp:revision>
  <cp:lastPrinted>2014-01-17T16:25:23Z</cp:lastPrinted>
  <dcterms:modified xsi:type="dcterms:W3CDTF">2018-01-16T07:53:25Z</dcterms:modified>
</cp:coreProperties>
</file>