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3" r:id="rId1"/>
    <p:sldMasterId id="2147483787" r:id="rId2"/>
    <p:sldMasterId id="2147483799" r:id="rId3"/>
    <p:sldMasterId id="2147483811" r:id="rId4"/>
  </p:sldMasterIdLst>
  <p:sldIdLst>
    <p:sldId id="256" r:id="rId5"/>
    <p:sldId id="269" r:id="rId6"/>
    <p:sldId id="280" r:id="rId7"/>
    <p:sldId id="261" r:id="rId8"/>
    <p:sldId id="265" r:id="rId9"/>
    <p:sldId id="267" r:id="rId10"/>
    <p:sldId id="270" r:id="rId11"/>
    <p:sldId id="268" r:id="rId12"/>
    <p:sldId id="272" r:id="rId13"/>
    <p:sldId id="271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61685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715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52293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4733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7757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60447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183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9449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394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316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774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2790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50063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0610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31321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5970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28835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15623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7490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5421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87800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355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03419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7990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130975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4569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850342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74115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96185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1556445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4360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92441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585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0435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22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1659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879227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4011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84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825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16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12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380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4846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5179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2109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688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2/21/2017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9175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904036" y="5099033"/>
            <a:ext cx="10260957" cy="1243893"/>
          </a:xfrm>
        </p:spPr>
        <p:txBody>
          <a:bodyPr/>
          <a:lstStyle/>
          <a:p>
            <a:r>
              <a:rPr lang="fr-FR" dirty="0" smtClean="0"/>
              <a:t>LA série es expliquée aux néophytes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356921" y="5897302"/>
            <a:ext cx="362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 Honliasso Gabriel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5536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723274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chemeClr val="bg1"/>
                </a:solidFill>
              </a:rPr>
              <a:t>Les Universités</a:t>
            </a:r>
            <a:r>
              <a:rPr lang="fr-FR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64820" y="1417320"/>
            <a:ext cx="4526280" cy="4419600"/>
            <a:chOff x="464820" y="1417320"/>
            <a:chExt cx="4526280" cy="4419600"/>
          </a:xfrm>
        </p:grpSpPr>
        <p:sp>
          <p:nvSpPr>
            <p:cNvPr id="3" name="Ellipse 2"/>
            <p:cNvSpPr/>
            <p:nvPr/>
          </p:nvSpPr>
          <p:spPr>
            <a:xfrm>
              <a:off x="464820" y="1417320"/>
              <a:ext cx="452628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729740" y="1631215"/>
              <a:ext cx="2133600" cy="4062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Plus de </a:t>
              </a:r>
              <a:r>
                <a:rPr lang="fr-FR" sz="2400" dirty="0" smtClean="0">
                  <a:solidFill>
                    <a:srgbClr val="FF0000"/>
                  </a:solidFill>
                </a:rPr>
                <a:t>50% </a:t>
              </a:r>
              <a:r>
                <a:rPr lang="fr-FR" dirty="0" smtClean="0">
                  <a:solidFill>
                    <a:schemeClr val="bg1"/>
                  </a:solidFill>
                </a:rPr>
                <a:t>des bacheliers ES optent pour un parcours universitaire avec une licence en 3ans, avant de se spécialiser dans le cadre d’un Master en 2ans , puis en approfondissant cette spécialisation dans le cadre d’un doctorat en 3 ans ou plus.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6743700" y="1546860"/>
            <a:ext cx="4572000" cy="4457700"/>
            <a:chOff x="6743700" y="1546860"/>
            <a:chExt cx="4572000" cy="4457700"/>
          </a:xfrm>
        </p:grpSpPr>
        <p:sp>
          <p:nvSpPr>
            <p:cNvPr id="5" name="Ellipse 4"/>
            <p:cNvSpPr/>
            <p:nvPr/>
          </p:nvSpPr>
          <p:spPr>
            <a:xfrm>
              <a:off x="6743700" y="1546860"/>
              <a:ext cx="4572000" cy="44577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7833360" y="2760047"/>
              <a:ext cx="28346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-Fac de Droit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-Fac de Lettres et Sciences Humaines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-Fac de Sciences(STAPS)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-Economie-Gestion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-Langues</a:t>
              </a:r>
            </a:p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Connecteur droit avec flèche 7"/>
          <p:cNvCxnSpPr/>
          <p:nvPr/>
        </p:nvCxnSpPr>
        <p:spPr>
          <a:xfrm flipV="1">
            <a:off x="5158740" y="3688080"/>
            <a:ext cx="1417320" cy="7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890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79714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chemeClr val="bg1"/>
                </a:solidFill>
              </a:rPr>
              <a:t>DUT-BTS</a:t>
            </a:r>
          </a:p>
          <a:p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289560" y="1181100"/>
            <a:ext cx="4122420" cy="3992880"/>
            <a:chOff x="289560" y="1181100"/>
            <a:chExt cx="4122420" cy="3992880"/>
          </a:xfrm>
        </p:grpSpPr>
        <p:sp>
          <p:nvSpPr>
            <p:cNvPr id="3" name="Ellipse 2"/>
            <p:cNvSpPr/>
            <p:nvPr/>
          </p:nvSpPr>
          <p:spPr>
            <a:xfrm>
              <a:off x="289560" y="1181100"/>
              <a:ext cx="4122420" cy="39928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64920" y="1746379"/>
              <a:ext cx="252984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 smtClean="0">
                  <a:solidFill>
                    <a:schemeClr val="bg1"/>
                  </a:solidFill>
                </a:rPr>
                <a:t>Entre </a:t>
              </a:r>
              <a:r>
                <a:rPr lang="fr-FR" sz="2400" dirty="0" smtClean="0">
                  <a:solidFill>
                    <a:srgbClr val="FF0000"/>
                  </a:solidFill>
                </a:rPr>
                <a:t>20</a:t>
              </a:r>
              <a:r>
                <a:rPr lang="fr-FR" sz="2000" dirty="0" smtClean="0">
                  <a:solidFill>
                    <a:schemeClr val="bg1"/>
                  </a:solidFill>
                </a:rPr>
                <a:t> et </a:t>
              </a:r>
              <a:r>
                <a:rPr lang="fr-FR" sz="2400" dirty="0" smtClean="0">
                  <a:solidFill>
                    <a:srgbClr val="FF0000"/>
                  </a:solidFill>
                </a:rPr>
                <a:t>25% </a:t>
              </a:r>
              <a:r>
                <a:rPr lang="fr-FR" sz="2000" dirty="0" smtClean="0">
                  <a:solidFill>
                    <a:schemeClr val="bg1"/>
                  </a:solidFill>
                </a:rPr>
                <a:t>des bacheliers ES s’engagent dans cette voie. Ce sont des formations en 2ans qui peuvent être ensuite complétées par des licences professionnelles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7261860" y="1272540"/>
            <a:ext cx="4366260" cy="4152900"/>
            <a:chOff x="7261860" y="1272540"/>
            <a:chExt cx="4366260" cy="4152900"/>
          </a:xfrm>
        </p:grpSpPr>
        <p:sp>
          <p:nvSpPr>
            <p:cNvPr id="5" name="Ellipse 4"/>
            <p:cNvSpPr/>
            <p:nvPr/>
          </p:nvSpPr>
          <p:spPr>
            <a:xfrm>
              <a:off x="7261860" y="1272540"/>
              <a:ext cx="4366260" cy="41529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8229600" y="1691640"/>
              <a:ext cx="252222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-Carrière Juridique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-Techniques de commercialisations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-Gestion des entreprises et des administrations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-Management des unités commerciales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-Commerce International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-Banques &amp; Assurances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Connecteur en arc 7"/>
          <p:cNvCxnSpPr/>
          <p:nvPr/>
        </p:nvCxnSpPr>
        <p:spPr>
          <a:xfrm rot="60000">
            <a:off x="4769982" y="2415798"/>
            <a:ext cx="2261670" cy="879540"/>
          </a:xfrm>
          <a:prstGeom prst="curved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79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72943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 smtClean="0">
                <a:solidFill>
                  <a:schemeClr val="bg1"/>
                </a:solidFill>
              </a:rPr>
              <a:t>CPGE</a:t>
            </a: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pPr algn="ctr"/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pPr algn="ctr"/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pPr algn="ctr"/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pPr algn="ctr"/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endParaRPr lang="fr-FR" sz="3600" u="sng" dirty="0" smtClean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7071360" y="1325880"/>
            <a:ext cx="4617720" cy="4229100"/>
            <a:chOff x="7071360" y="1325880"/>
            <a:chExt cx="4617720" cy="4229100"/>
          </a:xfrm>
        </p:grpSpPr>
        <p:sp>
          <p:nvSpPr>
            <p:cNvPr id="4" name="Ellipse 3"/>
            <p:cNvSpPr/>
            <p:nvPr/>
          </p:nvSpPr>
          <p:spPr>
            <a:xfrm>
              <a:off x="7071360" y="1325880"/>
              <a:ext cx="4617720" cy="42291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8039100" y="2908488"/>
              <a:ext cx="29718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-Prépas HEC option économiques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-Prépas littéraire notamment en Lettres et Sciences Sociales</a:t>
              </a:r>
            </a:p>
            <a:p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662940" y="1325880"/>
            <a:ext cx="4259580" cy="4229100"/>
            <a:chOff x="662940" y="1325880"/>
            <a:chExt cx="4259580" cy="4229100"/>
          </a:xfrm>
        </p:grpSpPr>
        <p:sp>
          <p:nvSpPr>
            <p:cNvPr id="3" name="Ellipse 2"/>
            <p:cNvSpPr/>
            <p:nvPr/>
          </p:nvSpPr>
          <p:spPr>
            <a:xfrm>
              <a:off x="662940" y="1325880"/>
              <a:ext cx="4259580" cy="42291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344930" y="2785586"/>
              <a:ext cx="278511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Presque </a:t>
              </a:r>
              <a:r>
                <a:rPr lang="fr-FR" sz="2400" dirty="0" smtClean="0">
                  <a:solidFill>
                    <a:srgbClr val="FF0000"/>
                  </a:solidFill>
                </a:rPr>
                <a:t>10% </a:t>
              </a:r>
              <a:r>
                <a:rPr lang="fr-FR" dirty="0" smtClean="0">
                  <a:solidFill>
                    <a:schemeClr val="bg1"/>
                  </a:solidFill>
                </a:rPr>
                <a:t>des bacheliers ES s’inscrivent en Prépa pour passer le concours d’entrée à une grande école après 2 ou 3 ans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" name="Connecteur en angle 7"/>
          <p:cNvCxnSpPr/>
          <p:nvPr/>
        </p:nvCxnSpPr>
        <p:spPr>
          <a:xfrm>
            <a:off x="4922520" y="2453640"/>
            <a:ext cx="2011680" cy="128016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666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bg1"/>
                </a:solidFill>
              </a:rPr>
              <a:t>Les écoles spécialisées</a:t>
            </a: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</p:txBody>
      </p:sp>
      <p:grpSp>
        <p:nvGrpSpPr>
          <p:cNvPr id="12" name="Groupe 11"/>
          <p:cNvGrpSpPr/>
          <p:nvPr/>
        </p:nvGrpSpPr>
        <p:grpSpPr>
          <a:xfrm>
            <a:off x="6545580" y="1010570"/>
            <a:ext cx="5204460" cy="4979670"/>
            <a:chOff x="6545580" y="1021080"/>
            <a:chExt cx="5204460" cy="4979670"/>
          </a:xfrm>
        </p:grpSpPr>
        <p:sp>
          <p:nvSpPr>
            <p:cNvPr id="4" name="Ellipse 3"/>
            <p:cNvSpPr/>
            <p:nvPr/>
          </p:nvSpPr>
          <p:spPr>
            <a:xfrm>
              <a:off x="6545580" y="1021080"/>
              <a:ext cx="5204460" cy="497967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7825740" y="2461260"/>
              <a:ext cx="329184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bg1"/>
                  </a:solidFill>
                </a:rPr>
                <a:t>-Ecoles de commerce post bac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-Filière d’expertise comptable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-Ecoles du secteur sociale et paramédical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-Ecoles d’architecture</a:t>
              </a:r>
            </a:p>
            <a:p>
              <a:r>
                <a:rPr lang="fr-FR" dirty="0" smtClean="0">
                  <a:solidFill>
                    <a:schemeClr val="bg1"/>
                  </a:solidFill>
                </a:rPr>
                <a:t>#Le plus souvent le recrutement est sur concours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18160" y="1021080"/>
            <a:ext cx="4724400" cy="4754880"/>
            <a:chOff x="518160" y="1021080"/>
            <a:chExt cx="4724400" cy="4754880"/>
          </a:xfrm>
        </p:grpSpPr>
        <p:sp>
          <p:nvSpPr>
            <p:cNvPr id="3" name="Ellipse 2"/>
            <p:cNvSpPr/>
            <p:nvPr/>
          </p:nvSpPr>
          <p:spPr>
            <a:xfrm>
              <a:off x="518160" y="1021080"/>
              <a:ext cx="4724400" cy="47548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318260" y="2461260"/>
              <a:ext cx="332994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 smtClean="0">
                  <a:solidFill>
                    <a:srgbClr val="FF0000"/>
                  </a:solidFill>
                </a:rPr>
                <a:t>10 </a:t>
              </a:r>
              <a:r>
                <a:rPr lang="fr-FR" dirty="0" smtClean="0">
                  <a:solidFill>
                    <a:schemeClr val="bg1"/>
                  </a:solidFill>
                </a:rPr>
                <a:t>à </a:t>
              </a:r>
              <a:r>
                <a:rPr lang="fr-FR" sz="2400" dirty="0" smtClean="0">
                  <a:solidFill>
                    <a:srgbClr val="FF0000"/>
                  </a:solidFill>
                </a:rPr>
                <a:t>15% </a:t>
              </a:r>
              <a:r>
                <a:rPr lang="fr-FR" dirty="0" smtClean="0">
                  <a:solidFill>
                    <a:schemeClr val="bg1"/>
                  </a:solidFill>
                </a:rPr>
                <a:t>des bacheliers ES font le choix d’une école spécialisée qui leur permet de préparer  en 2 à 5 ans des diplômes professionnels dans divers domaines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0" name="Connecteur droit avec flèche 9"/>
          <p:cNvCxnSpPr/>
          <p:nvPr/>
        </p:nvCxnSpPr>
        <p:spPr>
          <a:xfrm>
            <a:off x="5295900" y="2621280"/>
            <a:ext cx="1120140" cy="762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968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245340" cy="132343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fr-FR" u="sng" dirty="0" smtClean="0">
              <a:solidFill>
                <a:schemeClr val="bg1"/>
              </a:solidFill>
            </a:endParaRPr>
          </a:p>
          <a:p>
            <a:pPr algn="ctr"/>
            <a:r>
              <a:rPr lang="fr-FR" sz="4000" u="sng" dirty="0" smtClean="0">
                <a:solidFill>
                  <a:schemeClr val="bg1"/>
                </a:solidFill>
              </a:rPr>
              <a:t>En Somme, elle donne l’accès aux secteurs</a:t>
            </a:r>
            <a:r>
              <a:rPr lang="fr-FR" sz="40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-Gestion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-l’Economie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-Marketing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-Vente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-Administration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>-Droit</a:t>
            </a:r>
          </a:p>
          <a:p>
            <a:pPr algn="ctr"/>
            <a:r>
              <a:rPr lang="fr-FR" sz="2800" dirty="0">
                <a:solidFill>
                  <a:schemeClr val="bg1"/>
                </a:solidFill>
              </a:rPr>
              <a:t/>
            </a:r>
            <a:br>
              <a:rPr lang="fr-FR" sz="2800" dirty="0">
                <a:solidFill>
                  <a:schemeClr val="bg1"/>
                </a:solidFill>
              </a:rPr>
            </a:br>
            <a:endParaRPr lang="fr-FR" sz="2800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676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Certaines personnalités ayant eu un bac 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94771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4" y="247014"/>
            <a:ext cx="3739515" cy="2153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612" y="3132137"/>
            <a:ext cx="5244148" cy="35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224" y="4003040"/>
            <a:ext cx="5760720" cy="279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464" y="2479038"/>
            <a:ext cx="3769996" cy="145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74380" y="247014"/>
            <a:ext cx="2440305" cy="264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3850" y="247014"/>
            <a:ext cx="2345372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5962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Comme vous le savez nous passons notre bac cet année, alors remplacez-nous!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897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95718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smtClean="0">
                <a:solidFill>
                  <a:schemeClr val="bg1"/>
                </a:solidFill>
              </a:rPr>
              <a:t>SOURCES: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-https://prezi.com/ezgnkn_co_j2/pourquoi-choisir-la-filiere-es/</a:t>
            </a:r>
          </a:p>
          <a:p>
            <a:r>
              <a:rPr lang="fr-FR" sz="2800" dirty="0" smtClean="0">
                <a:solidFill>
                  <a:schemeClr val="bg1"/>
                </a:solidFill>
              </a:rPr>
              <a:t>           https://www.google.com/search?q=pile+de+journaux&amp;rlz=1C1LENP_enNE732&amp;source=lnms&amp;tbm=isch&amp;sa=X&amp;ved=0ahUKEwiu-v_emZLSAhXJJ8AKHckzAtoQ_AUICCgB&amp;biw=1366&amp;bih=662</a:t>
            </a: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https://www.youtube.com/watch?v=Kq6f-bhub7U</a:t>
            </a:r>
          </a:p>
          <a:p>
            <a:endParaRPr lang="fr-FR" sz="2800" u="sng" dirty="0" smtClean="0">
              <a:solidFill>
                <a:schemeClr val="bg1"/>
              </a:solidFill>
            </a:endParaRPr>
          </a:p>
          <a:p>
            <a:r>
              <a:rPr lang="fr-FR" sz="2800" dirty="0" smtClean="0">
                <a:solidFill>
                  <a:schemeClr val="bg1"/>
                </a:solidFill>
              </a:rPr>
              <a:t>http://www.onisep.fr/Choisir-mes-etudes/Au-lycee-au-CFA/Au-lycee-general-et-technologique/Les-bacs-generaux/Le-bac-ES-economique-et-social</a:t>
            </a:r>
            <a:endParaRPr lang="fr-FR" sz="2800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 smtClean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  <a:p>
            <a:pPr algn="ctr"/>
            <a:endParaRPr lang="fr-FR" sz="28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95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429" y="369798"/>
            <a:ext cx="3762500" cy="305920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5479" y="369799"/>
            <a:ext cx="3059202" cy="305920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2671" y="3519365"/>
            <a:ext cx="5664614" cy="31835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80560" y="1299234"/>
            <a:ext cx="3855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Accorder une attention particulière aux médias et ainsi suivre l’actualité économique et sociale du monde qui nous entoure </a:t>
            </a:r>
            <a:endParaRPr lang="fr-F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48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981747">
            <a:off x="-685800" y="5280177"/>
            <a:ext cx="7772400" cy="1463040"/>
          </a:xfrm>
        </p:spPr>
        <p:txBody>
          <a:bodyPr/>
          <a:lstStyle/>
          <a:p>
            <a:r>
              <a:rPr lang="fr-FR" dirty="0" smtClean="0"/>
              <a:t>A qui s’adresse t-elle?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1350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0"/>
            <a:ext cx="12192000" cy="69865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sz="3200" u="sng" dirty="0" smtClean="0">
                <a:solidFill>
                  <a:schemeClr val="bg1"/>
                </a:solidFill>
              </a:rPr>
              <a:t>Vous devez aimer en priorité</a:t>
            </a:r>
            <a:r>
              <a:rPr lang="fr-FR" sz="32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>
              <a:solidFill>
                <a:schemeClr val="bg1"/>
              </a:solidFill>
            </a:endParaRPr>
          </a:p>
          <a:p>
            <a:pPr algn="ctr"/>
            <a:endParaRPr lang="fr-FR" sz="3200" dirty="0" smtClean="0">
              <a:solidFill>
                <a:schemeClr val="bg1"/>
              </a:solidFill>
            </a:endParaRPr>
          </a:p>
          <a:p>
            <a:pPr algn="ctr"/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35" y="677091"/>
            <a:ext cx="3094809" cy="30948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1801" y="3257005"/>
            <a:ext cx="3198633" cy="32999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8780" y="2139238"/>
            <a:ext cx="4361205" cy="355943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1886" y="3861805"/>
            <a:ext cx="2895078" cy="7591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Sciences Economiques et Sociales</a:t>
            </a:r>
            <a:endParaRPr lang="fr-FR" sz="2400" dirty="0"/>
          </a:p>
        </p:txBody>
      </p:sp>
      <p:sp>
        <p:nvSpPr>
          <p:cNvPr id="12" name="Rectangle 11"/>
          <p:cNvSpPr/>
          <p:nvPr/>
        </p:nvSpPr>
        <p:spPr>
          <a:xfrm>
            <a:off x="4841421" y="5788479"/>
            <a:ext cx="2326822" cy="7684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Histoire-Géographie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8931729" y="6545782"/>
            <a:ext cx="2432957" cy="3010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Mathématiques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30324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contenu  du programme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592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96416" y="0"/>
            <a:ext cx="12288416" cy="6920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 smtClean="0">
                <a:solidFill>
                  <a:schemeClr val="bg1"/>
                </a:solidFill>
              </a:rPr>
              <a:t>Horaires en Première et Terminale</a:t>
            </a:r>
            <a:r>
              <a:rPr lang="fr-FR" sz="36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77890" y="930706"/>
            <a:ext cx="3242387" cy="2925146"/>
            <a:chOff x="583163" y="1005351"/>
            <a:chExt cx="3242387" cy="2925146"/>
          </a:xfrm>
        </p:grpSpPr>
        <p:sp>
          <p:nvSpPr>
            <p:cNvPr id="4" name="Ellipse 3"/>
            <p:cNvSpPr/>
            <p:nvPr/>
          </p:nvSpPr>
          <p:spPr>
            <a:xfrm>
              <a:off x="583163" y="1005351"/>
              <a:ext cx="3242387" cy="29251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1292289" y="1313762"/>
              <a:ext cx="2183363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u="sng" dirty="0" smtClean="0">
                  <a:solidFill>
                    <a:schemeClr val="bg1"/>
                  </a:solidFill>
                </a:rPr>
                <a:t>Français</a:t>
              </a:r>
              <a:r>
                <a:rPr lang="fr-FR" sz="2400" dirty="0" smtClean="0">
                  <a:solidFill>
                    <a:schemeClr val="bg1"/>
                  </a:solidFill>
                </a:rPr>
                <a:t>:</a:t>
              </a:r>
              <a:r>
                <a:rPr lang="fr-FR" sz="2400" dirty="0" smtClean="0">
                  <a:solidFill>
                    <a:srgbClr val="FF0000"/>
                  </a:solidFill>
                </a:rPr>
                <a:t> 4h </a:t>
              </a:r>
              <a:r>
                <a:rPr lang="fr-FR" sz="2400" dirty="0" smtClean="0">
                  <a:solidFill>
                    <a:schemeClr val="bg1"/>
                  </a:solidFill>
                </a:rPr>
                <a:t>en Première</a:t>
              </a:r>
            </a:p>
            <a:p>
              <a:r>
                <a:rPr lang="fr-FR" sz="2400" u="sng" dirty="0" smtClean="0">
                  <a:solidFill>
                    <a:schemeClr val="bg1"/>
                  </a:solidFill>
                </a:rPr>
                <a:t>Sciences: </a:t>
              </a:r>
              <a:r>
                <a:rPr lang="fr-FR" sz="2400" dirty="0" smtClean="0">
                  <a:solidFill>
                    <a:srgbClr val="FF0000"/>
                  </a:solidFill>
                </a:rPr>
                <a:t>1,5h</a:t>
              </a:r>
              <a:r>
                <a:rPr lang="fr-FR" sz="2400" dirty="0" smtClean="0">
                  <a:solidFill>
                    <a:schemeClr val="bg1"/>
                  </a:solidFill>
                </a:rPr>
                <a:t> en Première</a:t>
              </a:r>
            </a:p>
            <a:p>
              <a:r>
                <a:rPr lang="fr-FR" sz="2400" u="sng" dirty="0" smtClean="0">
                  <a:solidFill>
                    <a:schemeClr val="bg1"/>
                  </a:solidFill>
                </a:rPr>
                <a:t>TPE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2h</a:t>
              </a:r>
              <a:r>
                <a:rPr lang="fr-FR" sz="2400" dirty="0" smtClean="0">
                  <a:solidFill>
                    <a:schemeClr val="bg1"/>
                  </a:solidFill>
                </a:rPr>
                <a:t> en Première</a:t>
              </a:r>
              <a:endParaRPr lang="fr-FR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408852" y="3735054"/>
            <a:ext cx="3225282" cy="2967159"/>
            <a:chOff x="2408852" y="3735054"/>
            <a:chExt cx="3225282" cy="2967159"/>
          </a:xfrm>
        </p:grpSpPr>
        <p:sp>
          <p:nvSpPr>
            <p:cNvPr id="11" name="Ellipse 10"/>
            <p:cNvSpPr/>
            <p:nvPr/>
          </p:nvSpPr>
          <p:spPr>
            <a:xfrm>
              <a:off x="2408852" y="3735054"/>
              <a:ext cx="3225282" cy="296715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200400" y="3941360"/>
              <a:ext cx="2127380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chemeClr val="bg1"/>
                  </a:solidFill>
                </a:rPr>
                <a:t>Philo</a:t>
              </a:r>
              <a:r>
                <a:rPr lang="fr-FR" sz="2000" dirty="0" smtClean="0">
                  <a:solidFill>
                    <a:schemeClr val="bg1"/>
                  </a:solidFill>
                </a:rPr>
                <a:t>: </a:t>
              </a:r>
              <a:r>
                <a:rPr lang="fr-FR" sz="2000" dirty="0" smtClean="0">
                  <a:solidFill>
                    <a:srgbClr val="FF0000"/>
                  </a:solidFill>
                </a:rPr>
                <a:t>4h</a:t>
              </a:r>
              <a:r>
                <a:rPr lang="fr-FR" sz="2000" dirty="0" smtClean="0">
                  <a:solidFill>
                    <a:schemeClr val="bg1"/>
                  </a:solidFill>
                </a:rPr>
                <a:t> en Terminale</a:t>
              </a:r>
            </a:p>
            <a:p>
              <a:r>
                <a:rPr lang="fr-FR" sz="2000" u="sng" dirty="0" smtClean="0">
                  <a:solidFill>
                    <a:schemeClr val="bg1"/>
                  </a:solidFill>
                </a:rPr>
                <a:t>H-G</a:t>
              </a:r>
              <a:r>
                <a:rPr lang="fr-FR" sz="2000" dirty="0" smtClean="0">
                  <a:solidFill>
                    <a:schemeClr val="bg1"/>
                  </a:solidFill>
                </a:rPr>
                <a:t>: </a:t>
              </a:r>
              <a:r>
                <a:rPr lang="fr-FR" sz="2000" dirty="0" smtClean="0">
                  <a:solidFill>
                    <a:srgbClr val="FF0000"/>
                  </a:solidFill>
                </a:rPr>
                <a:t>4h</a:t>
              </a:r>
              <a:r>
                <a:rPr lang="fr-FR" sz="2000" dirty="0" smtClean="0">
                  <a:solidFill>
                    <a:schemeClr val="bg1"/>
                  </a:solidFill>
                </a:rPr>
                <a:t> en Première et Terminale</a:t>
              </a:r>
            </a:p>
            <a:p>
              <a:r>
                <a:rPr lang="fr-FR" sz="2000" u="sng" dirty="0" smtClean="0">
                  <a:solidFill>
                    <a:schemeClr val="bg1"/>
                  </a:solidFill>
                </a:rPr>
                <a:t>LV1 et 2</a:t>
              </a:r>
              <a:r>
                <a:rPr lang="fr-FR" sz="2000" dirty="0" smtClean="0">
                  <a:solidFill>
                    <a:schemeClr val="bg1"/>
                  </a:solidFill>
                </a:rPr>
                <a:t>: </a:t>
              </a:r>
              <a:r>
                <a:rPr lang="fr-FR" sz="2000" dirty="0" smtClean="0">
                  <a:solidFill>
                    <a:srgbClr val="FF0000"/>
                  </a:solidFill>
                </a:rPr>
                <a:t>4,5h </a:t>
              </a:r>
              <a:r>
                <a:rPr lang="fr-FR" sz="2000" dirty="0" smtClean="0">
                  <a:solidFill>
                    <a:schemeClr val="bg1"/>
                  </a:solidFill>
                </a:rPr>
                <a:t>en Première et </a:t>
              </a:r>
              <a:r>
                <a:rPr lang="fr-FR" sz="2000" dirty="0" smtClean="0">
                  <a:solidFill>
                    <a:srgbClr val="FF0000"/>
                  </a:solidFill>
                </a:rPr>
                <a:t>4h</a:t>
              </a:r>
              <a:r>
                <a:rPr lang="fr-FR" sz="2000" dirty="0" smtClean="0">
                  <a:solidFill>
                    <a:schemeClr val="bg1"/>
                  </a:solidFill>
                </a:rPr>
                <a:t> en Terminale</a:t>
              </a:r>
              <a:endParaRPr lang="fr-FR" sz="2000" u="sng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6740200" y="3735054"/>
            <a:ext cx="3331029" cy="3072129"/>
            <a:chOff x="6740200" y="3735054"/>
            <a:chExt cx="3331029" cy="3072129"/>
          </a:xfrm>
        </p:grpSpPr>
        <p:sp>
          <p:nvSpPr>
            <p:cNvPr id="7" name="Ellipse 6"/>
            <p:cNvSpPr/>
            <p:nvPr/>
          </p:nvSpPr>
          <p:spPr>
            <a:xfrm>
              <a:off x="6740200" y="3735054"/>
              <a:ext cx="3331029" cy="307212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665096" y="3839891"/>
              <a:ext cx="201541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u="sng" dirty="0" smtClean="0">
                  <a:solidFill>
                    <a:schemeClr val="bg1"/>
                  </a:solidFill>
                </a:rPr>
                <a:t>Maths</a:t>
              </a:r>
              <a:r>
                <a:rPr lang="fr-FR" sz="2000" dirty="0" smtClean="0">
                  <a:solidFill>
                    <a:schemeClr val="bg1"/>
                  </a:solidFill>
                </a:rPr>
                <a:t>: </a:t>
              </a:r>
              <a:r>
                <a:rPr lang="fr-FR" sz="2000" dirty="0" smtClean="0">
                  <a:solidFill>
                    <a:srgbClr val="FF0000"/>
                  </a:solidFill>
                </a:rPr>
                <a:t>4h </a:t>
              </a:r>
              <a:r>
                <a:rPr lang="fr-FR" sz="2000" dirty="0" smtClean="0">
                  <a:solidFill>
                    <a:schemeClr val="bg1"/>
                  </a:solidFill>
                </a:rPr>
                <a:t>en Première et Terminale</a:t>
              </a:r>
            </a:p>
            <a:p>
              <a:r>
                <a:rPr lang="fr-FR" sz="2000" u="sng" dirty="0" smtClean="0">
                  <a:solidFill>
                    <a:schemeClr val="bg1"/>
                  </a:solidFill>
                </a:rPr>
                <a:t>SES</a:t>
              </a:r>
              <a:r>
                <a:rPr lang="fr-FR" sz="2000" dirty="0" smtClean="0">
                  <a:solidFill>
                    <a:schemeClr val="bg1"/>
                  </a:solidFill>
                </a:rPr>
                <a:t>: </a:t>
              </a:r>
              <a:r>
                <a:rPr lang="fr-FR" sz="2000" dirty="0" smtClean="0">
                  <a:solidFill>
                    <a:srgbClr val="FF0000"/>
                  </a:solidFill>
                </a:rPr>
                <a:t>6h </a:t>
              </a:r>
              <a:r>
                <a:rPr lang="fr-FR" sz="2000" dirty="0" smtClean="0">
                  <a:solidFill>
                    <a:schemeClr val="bg1"/>
                  </a:solidFill>
                </a:rPr>
                <a:t>en Première et </a:t>
              </a:r>
              <a:r>
                <a:rPr lang="fr-FR" sz="2000" dirty="0" smtClean="0">
                  <a:solidFill>
                    <a:srgbClr val="FF0000"/>
                  </a:solidFill>
                </a:rPr>
                <a:t>5h</a:t>
              </a:r>
              <a:r>
                <a:rPr lang="fr-FR" sz="2000" dirty="0" smtClean="0">
                  <a:solidFill>
                    <a:schemeClr val="bg1"/>
                  </a:solidFill>
                </a:rPr>
                <a:t> en Terminale</a:t>
              </a:r>
            </a:p>
            <a:p>
              <a:r>
                <a:rPr lang="fr-FR" sz="2000" u="sng" dirty="0" err="1" smtClean="0">
                  <a:solidFill>
                    <a:schemeClr val="bg1"/>
                  </a:solidFill>
                </a:rPr>
                <a:t>Ap</a:t>
              </a:r>
              <a:r>
                <a:rPr lang="fr-FR" sz="2000" dirty="0" smtClean="0">
                  <a:solidFill>
                    <a:schemeClr val="bg1"/>
                  </a:solidFill>
                </a:rPr>
                <a:t>: </a:t>
              </a:r>
              <a:r>
                <a:rPr lang="fr-FR" sz="2000" dirty="0" smtClean="0">
                  <a:solidFill>
                    <a:srgbClr val="FF0000"/>
                  </a:solidFill>
                </a:rPr>
                <a:t>2h</a:t>
              </a:r>
              <a:r>
                <a:rPr lang="fr-FR" sz="2000" dirty="0" smtClean="0">
                  <a:solidFill>
                    <a:schemeClr val="bg1"/>
                  </a:solidFill>
                </a:rPr>
                <a:t> en Première et en Terminale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8405714" y="764490"/>
            <a:ext cx="3052277" cy="2918146"/>
            <a:chOff x="8405714" y="764490"/>
            <a:chExt cx="3052277" cy="2918146"/>
          </a:xfrm>
        </p:grpSpPr>
        <p:sp>
          <p:nvSpPr>
            <p:cNvPr id="5" name="Ellipse 4"/>
            <p:cNvSpPr/>
            <p:nvPr/>
          </p:nvSpPr>
          <p:spPr>
            <a:xfrm>
              <a:off x="8405714" y="764490"/>
              <a:ext cx="3052277" cy="291814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9148178" y="962118"/>
              <a:ext cx="1846101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u="sng" dirty="0" smtClean="0">
                  <a:solidFill>
                    <a:schemeClr val="bg1"/>
                  </a:solidFill>
                </a:rPr>
                <a:t>Enseignement de Spécialité</a:t>
              </a:r>
              <a:r>
                <a:rPr lang="fr-FR" dirty="0" smtClean="0">
                  <a:solidFill>
                    <a:schemeClr val="bg1"/>
                  </a:solidFill>
                </a:rPr>
                <a:t>: </a:t>
              </a:r>
              <a:r>
                <a:rPr lang="fr-FR" dirty="0" smtClean="0">
                  <a:solidFill>
                    <a:srgbClr val="FF0000"/>
                  </a:solidFill>
                </a:rPr>
                <a:t>1,5 h </a:t>
              </a:r>
              <a:r>
                <a:rPr lang="fr-FR" dirty="0" smtClean="0">
                  <a:solidFill>
                    <a:schemeClr val="bg1"/>
                  </a:solidFill>
                </a:rPr>
                <a:t>en Terminale</a:t>
              </a:r>
            </a:p>
            <a:p>
              <a:r>
                <a:rPr lang="fr-FR" u="sng" dirty="0" smtClean="0">
                  <a:solidFill>
                    <a:schemeClr val="bg1"/>
                  </a:solidFill>
                </a:rPr>
                <a:t>EMC</a:t>
              </a:r>
              <a:r>
                <a:rPr lang="fr-FR" dirty="0" smtClean="0">
                  <a:solidFill>
                    <a:schemeClr val="bg1"/>
                  </a:solidFill>
                </a:rPr>
                <a:t>:</a:t>
              </a:r>
              <a:r>
                <a:rPr lang="fr-FR" dirty="0" smtClean="0">
                  <a:solidFill>
                    <a:srgbClr val="FF0000"/>
                  </a:solidFill>
                </a:rPr>
                <a:t>1h</a:t>
              </a:r>
              <a:r>
                <a:rPr lang="fr-FR" dirty="0" smtClean="0">
                  <a:solidFill>
                    <a:schemeClr val="bg1"/>
                  </a:solidFill>
                </a:rPr>
                <a:t> en Première et Terminale</a:t>
              </a:r>
            </a:p>
            <a:p>
              <a:r>
                <a:rPr lang="fr-FR" u="sng" dirty="0" smtClean="0">
                  <a:solidFill>
                    <a:schemeClr val="bg1"/>
                  </a:solidFill>
                </a:rPr>
                <a:t>EPS</a:t>
              </a:r>
              <a:r>
                <a:rPr lang="fr-FR" dirty="0" smtClean="0">
                  <a:solidFill>
                    <a:schemeClr val="bg1"/>
                  </a:solidFill>
                </a:rPr>
                <a:t>:</a:t>
              </a:r>
              <a:r>
                <a:rPr lang="fr-FR" dirty="0" smtClean="0">
                  <a:solidFill>
                    <a:srgbClr val="FF0000"/>
                  </a:solidFill>
                </a:rPr>
                <a:t>2h</a:t>
              </a:r>
              <a:r>
                <a:rPr lang="fr-FR" dirty="0" smtClean="0">
                  <a:solidFill>
                    <a:schemeClr val="bg1"/>
                  </a:solidFill>
                </a:rPr>
                <a:t> en Première et Terminale</a:t>
              </a:r>
              <a:endParaRPr lang="fr-FR" u="sng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082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12192000" cy="729430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u="sng" dirty="0" smtClean="0">
                <a:solidFill>
                  <a:schemeClr val="bg1"/>
                </a:solidFill>
              </a:rPr>
              <a:t>Coefficients au Bac</a:t>
            </a:r>
            <a:r>
              <a:rPr lang="fr-FR" sz="36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  <a:p>
            <a:pPr algn="ctr"/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pPr algn="ctr"/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endParaRPr lang="fr-FR" sz="3600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pPr algn="ctr"/>
            <a:endParaRPr lang="fr-FR" sz="3600" u="sng" dirty="0" smtClean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  <a:p>
            <a:pPr algn="ctr"/>
            <a:endParaRPr lang="fr-FR" sz="3600" u="sng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494522" y="1278294"/>
            <a:ext cx="3424335" cy="3144416"/>
            <a:chOff x="494522" y="1278294"/>
            <a:chExt cx="3424335" cy="3144416"/>
          </a:xfrm>
        </p:grpSpPr>
        <p:sp>
          <p:nvSpPr>
            <p:cNvPr id="3" name="Ellipse 2"/>
            <p:cNvSpPr/>
            <p:nvPr/>
          </p:nvSpPr>
          <p:spPr>
            <a:xfrm>
              <a:off x="494522" y="1278294"/>
              <a:ext cx="3424335" cy="31444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082350" y="2158004"/>
              <a:ext cx="224867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u="sng" dirty="0" smtClean="0">
                  <a:solidFill>
                    <a:schemeClr val="bg1"/>
                  </a:solidFill>
                </a:rPr>
                <a:t>SES</a:t>
              </a:r>
              <a:r>
                <a:rPr lang="fr-FR" sz="2800" dirty="0" smtClean="0">
                  <a:solidFill>
                    <a:schemeClr val="bg1"/>
                  </a:solidFill>
                </a:rPr>
                <a:t>: </a:t>
              </a:r>
              <a:r>
                <a:rPr lang="fr-FR" sz="2800" dirty="0" smtClean="0">
                  <a:solidFill>
                    <a:srgbClr val="FF0000"/>
                  </a:solidFill>
                </a:rPr>
                <a:t>7 ou 9</a:t>
              </a:r>
            </a:p>
            <a:p>
              <a:r>
                <a:rPr lang="fr-FR" sz="2800" u="sng" dirty="0" smtClean="0">
                  <a:solidFill>
                    <a:schemeClr val="bg1"/>
                  </a:solidFill>
                </a:rPr>
                <a:t>Maths</a:t>
              </a:r>
              <a:r>
                <a:rPr lang="fr-FR" sz="2800" dirty="0" smtClean="0">
                  <a:solidFill>
                    <a:schemeClr val="bg1"/>
                  </a:solidFill>
                </a:rPr>
                <a:t>: </a:t>
              </a:r>
              <a:r>
                <a:rPr lang="fr-FR" sz="2800" dirty="0" smtClean="0">
                  <a:solidFill>
                    <a:srgbClr val="FF0000"/>
                  </a:solidFill>
                </a:rPr>
                <a:t>5 ou 7</a:t>
              </a:r>
            </a:p>
            <a:p>
              <a:r>
                <a:rPr lang="fr-FR" sz="2800" u="sng" dirty="0" smtClean="0">
                  <a:solidFill>
                    <a:schemeClr val="bg1"/>
                  </a:solidFill>
                </a:rPr>
                <a:t>H-G</a:t>
              </a:r>
              <a:r>
                <a:rPr lang="fr-FR" sz="2800" dirty="0" smtClean="0">
                  <a:solidFill>
                    <a:schemeClr val="bg1"/>
                  </a:solidFill>
                </a:rPr>
                <a:t>: </a:t>
              </a:r>
              <a:r>
                <a:rPr lang="fr-FR" sz="2800" dirty="0" smtClean="0">
                  <a:solidFill>
                    <a:srgbClr val="FF0000"/>
                  </a:solidFill>
                </a:rPr>
                <a:t>5</a:t>
              </a:r>
              <a:endParaRPr lang="fr-FR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250093" y="3844213"/>
            <a:ext cx="3442996" cy="3172408"/>
            <a:chOff x="4250093" y="3844213"/>
            <a:chExt cx="3442996" cy="3172408"/>
          </a:xfrm>
        </p:grpSpPr>
        <p:sp>
          <p:nvSpPr>
            <p:cNvPr id="5" name="Ellipse 4"/>
            <p:cNvSpPr/>
            <p:nvPr/>
          </p:nvSpPr>
          <p:spPr>
            <a:xfrm>
              <a:off x="4250093" y="3844213"/>
              <a:ext cx="3442996" cy="317240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475669" y="4869180"/>
              <a:ext cx="22174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u="sng" dirty="0" smtClean="0">
                  <a:solidFill>
                    <a:schemeClr val="bg1"/>
                  </a:solidFill>
                </a:rPr>
                <a:t>Philo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4</a:t>
              </a:r>
            </a:p>
            <a:p>
              <a:r>
                <a:rPr lang="fr-FR" sz="2400" u="sng" dirty="0" smtClean="0">
                  <a:solidFill>
                    <a:schemeClr val="bg1"/>
                  </a:solidFill>
                </a:rPr>
                <a:t>LV1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024326" y="1054359"/>
            <a:ext cx="3498979" cy="3368351"/>
            <a:chOff x="8024326" y="1054359"/>
            <a:chExt cx="3498979" cy="3368351"/>
          </a:xfrm>
        </p:grpSpPr>
        <p:sp>
          <p:nvSpPr>
            <p:cNvPr id="4" name="Ellipse 3"/>
            <p:cNvSpPr/>
            <p:nvPr/>
          </p:nvSpPr>
          <p:spPr>
            <a:xfrm>
              <a:off x="8024326" y="1054359"/>
              <a:ext cx="3498979" cy="33683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8871934" y="1584372"/>
              <a:ext cx="214122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u="sng" dirty="0" smtClean="0">
                  <a:solidFill>
                    <a:schemeClr val="bg1"/>
                  </a:solidFill>
                </a:rPr>
                <a:t>Français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2</a:t>
              </a:r>
              <a:r>
                <a:rPr lang="fr-FR" sz="2400" dirty="0" smtClean="0">
                  <a:solidFill>
                    <a:schemeClr val="bg1"/>
                  </a:solidFill>
                </a:rPr>
                <a:t> écrit et </a:t>
              </a:r>
              <a:r>
                <a:rPr lang="fr-FR" sz="2400" dirty="0" smtClean="0">
                  <a:solidFill>
                    <a:srgbClr val="FF0000"/>
                  </a:solidFill>
                </a:rPr>
                <a:t>2</a:t>
              </a:r>
              <a:r>
                <a:rPr lang="fr-FR" sz="2400" dirty="0" smtClean="0">
                  <a:solidFill>
                    <a:schemeClr val="bg1"/>
                  </a:solidFill>
                </a:rPr>
                <a:t> oral</a:t>
              </a:r>
            </a:p>
            <a:p>
              <a:r>
                <a:rPr lang="fr-FR" sz="2400" u="sng" dirty="0" smtClean="0">
                  <a:solidFill>
                    <a:schemeClr val="bg1"/>
                  </a:solidFill>
                </a:rPr>
                <a:t>Sciences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2</a:t>
              </a:r>
            </a:p>
            <a:p>
              <a:r>
                <a:rPr lang="fr-FR" sz="2400" u="sng" dirty="0" smtClean="0">
                  <a:solidFill>
                    <a:schemeClr val="bg1"/>
                  </a:solidFill>
                </a:rPr>
                <a:t>TPE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2</a:t>
              </a:r>
            </a:p>
            <a:p>
              <a:r>
                <a:rPr lang="fr-FR" sz="2400" u="sng" dirty="0" smtClean="0">
                  <a:solidFill>
                    <a:schemeClr val="bg1"/>
                  </a:solidFill>
                </a:rPr>
                <a:t>LV2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2 </a:t>
              </a:r>
            </a:p>
            <a:p>
              <a:r>
                <a:rPr lang="fr-FR" sz="2400" u="sng" dirty="0" smtClean="0">
                  <a:solidFill>
                    <a:schemeClr val="bg1"/>
                  </a:solidFill>
                </a:rPr>
                <a:t>EPS</a:t>
              </a:r>
              <a:r>
                <a:rPr lang="fr-FR" sz="2400" dirty="0" smtClean="0">
                  <a:solidFill>
                    <a:schemeClr val="bg1"/>
                  </a:solidFill>
                </a:rPr>
                <a:t>: </a:t>
              </a:r>
              <a:r>
                <a:rPr lang="fr-FR" sz="2400" dirty="0" smtClean="0">
                  <a:solidFill>
                    <a:srgbClr val="FF0000"/>
                  </a:solidFill>
                </a:rPr>
                <a:t>2</a:t>
              </a:r>
              <a:endParaRPr lang="fr-FR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073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164" y="0"/>
            <a:ext cx="12192000" cy="130497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endParaRPr lang="fr-FR" sz="2800" dirty="0" smtClean="0">
              <a:solidFill>
                <a:schemeClr val="bg1"/>
              </a:solidFill>
            </a:endParaRP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u="sng" dirty="0" smtClean="0">
                <a:solidFill>
                  <a:schemeClr val="bg1"/>
                </a:solidFill>
              </a:rPr>
              <a:t>Un enseignement de spécialité au choix, permettant d’acquérir des profils différents</a:t>
            </a:r>
            <a:r>
              <a:rPr lang="fr-FR" sz="28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-Economie Approfondie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-Mathématiques</a:t>
            </a:r>
          </a:p>
          <a:p>
            <a:pPr algn="ctr"/>
            <a:endParaRPr lang="fr-FR" sz="2800" dirty="0">
              <a:solidFill>
                <a:schemeClr val="bg1"/>
              </a:solidFill>
            </a:endParaRPr>
          </a:p>
          <a:p>
            <a:pPr algn="ctr"/>
            <a:r>
              <a:rPr lang="fr-FR" sz="2800" dirty="0" smtClean="0">
                <a:solidFill>
                  <a:schemeClr val="bg1"/>
                </a:solidFill>
              </a:rPr>
              <a:t>-Sciences Sociales et Politiques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Accolade ouvrante 3"/>
          <p:cNvSpPr/>
          <p:nvPr/>
        </p:nvSpPr>
        <p:spPr>
          <a:xfrm>
            <a:off x="2563585" y="3322865"/>
            <a:ext cx="1191985" cy="2457450"/>
          </a:xfrm>
          <a:prstGeom prst="leftBrac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012371" y="4171950"/>
            <a:ext cx="1469572" cy="751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COEF 2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8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Etudes pour l’avenir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362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Intégral">
  <a:themeElements>
    <a:clrScheme name="Inté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2_Intégral">
  <a:themeElements>
    <a:clrScheme name="Inté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ppt/theme/theme3.xml><?xml version="1.0" encoding="utf-8"?>
<a:theme xmlns:a="http://schemas.openxmlformats.org/drawingml/2006/main" name="Intégral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E736489A-00C3-4E0A-AAA8-D4D3127BA5B3}"/>
    </a:ext>
  </a:extLst>
</a:theme>
</file>

<file path=ppt/theme/theme4.xml><?xml version="1.0" encoding="utf-8"?>
<a:theme xmlns:a="http://schemas.openxmlformats.org/drawingml/2006/main" name="3_Intégral">
  <a:themeElements>
    <a:clrScheme name="Inté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C1C93EF2-4785-427F-84A5-F1666490E9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606</TotalTime>
  <Words>487</Words>
  <Application>Microsoft Office PowerPoint</Application>
  <PresentationFormat>Personnalisé</PresentationFormat>
  <Paragraphs>239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1_Intégral</vt:lpstr>
      <vt:lpstr>2_Intégral</vt:lpstr>
      <vt:lpstr>Intégral</vt:lpstr>
      <vt:lpstr>3_Intégral</vt:lpstr>
      <vt:lpstr>LA série es expliquée aux néophytes</vt:lpstr>
      <vt:lpstr>Diapositive 2</vt:lpstr>
      <vt:lpstr>A qui s’adresse t-elle?</vt:lpstr>
      <vt:lpstr>Diapositive 4</vt:lpstr>
      <vt:lpstr>Le contenu  du programme    </vt:lpstr>
      <vt:lpstr>Diapositive 6</vt:lpstr>
      <vt:lpstr>Diapositive 7</vt:lpstr>
      <vt:lpstr>Diapositive 8</vt:lpstr>
      <vt:lpstr>Etudes pour l’avenir </vt:lpstr>
      <vt:lpstr>Diapositive 10</vt:lpstr>
      <vt:lpstr>Diapositive 11</vt:lpstr>
      <vt:lpstr>Diapositive 12</vt:lpstr>
      <vt:lpstr>Diapositive 13</vt:lpstr>
      <vt:lpstr>Diapositive 14</vt:lpstr>
      <vt:lpstr>Certaines personnalités ayant eu un bac es</vt:lpstr>
      <vt:lpstr>Diapositive 16</vt:lpstr>
      <vt:lpstr>Comme vous le savez nous passons notre bac cet année, alors remplacez-nous!</vt:lpstr>
      <vt:lpstr>Diapositive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GABRIEL HONLIASSO</dc:creator>
  <cp:lastModifiedBy>berth25e</cp:lastModifiedBy>
  <cp:revision>44</cp:revision>
  <dcterms:created xsi:type="dcterms:W3CDTF">2017-02-12T15:06:14Z</dcterms:created>
  <dcterms:modified xsi:type="dcterms:W3CDTF">2017-02-21T16:48:40Z</dcterms:modified>
</cp:coreProperties>
</file>