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5" r:id="rId6"/>
    <p:sldId id="266" r:id="rId7"/>
    <p:sldId id="260" r:id="rId8"/>
    <p:sldId id="261" r:id="rId9"/>
    <p:sldId id="262" r:id="rId10"/>
    <p:sldId id="267" r:id="rId11"/>
    <p:sldId id="272" r:id="rId12"/>
    <p:sldId id="269" r:id="rId13"/>
    <p:sldId id="270" r:id="rId14"/>
    <p:sldId id="271" r:id="rId15"/>
    <p:sldId id="273" r:id="rId16"/>
    <p:sldId id="275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46C34-2E59-41F4-912D-A82FAE044791}" type="datetimeFigureOut">
              <a:rPr lang="fr-FR" smtClean="0"/>
              <a:pPr/>
              <a:t>14/08/2016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_Microsoft_Word_97_-_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0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HISTOIRE &amp; MÉMOIRE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Épistémologie de l’Histoire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19063" y="404813"/>
          <a:ext cx="8939212" cy="6072187"/>
        </p:xfrm>
        <a:graphic>
          <a:graphicData uri="http://schemas.openxmlformats.org/presentationml/2006/ole">
            <p:oleObj spid="_x0000_s23554" name="Document" r:id="rId3" imgW="9777951" imgH="6642437" progId="Word.Document.12">
              <p:embed/>
            </p:oleObj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3568" y="4725144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L’école historique française du XIXe siècle incarnée par </a:t>
            </a:r>
            <a:r>
              <a:rPr lang="fr-FR" b="1" dirty="0" smtClean="0">
                <a:solidFill>
                  <a:srgbClr val="002060"/>
                </a:solidFill>
              </a:rPr>
              <a:t>Langlois</a:t>
            </a:r>
            <a:r>
              <a:rPr lang="fr-FR" dirty="0" smtClean="0">
                <a:solidFill>
                  <a:srgbClr val="002060"/>
                </a:solidFill>
              </a:rPr>
              <a:t> et </a:t>
            </a:r>
            <a:r>
              <a:rPr lang="fr-FR" b="1" dirty="0" smtClean="0">
                <a:solidFill>
                  <a:srgbClr val="002060"/>
                </a:solidFill>
              </a:rPr>
              <a:t>Seignobos</a:t>
            </a:r>
            <a:r>
              <a:rPr lang="fr-FR" dirty="0" smtClean="0">
                <a:solidFill>
                  <a:srgbClr val="002060"/>
                </a:solidFill>
              </a:rPr>
              <a:t> est dite pour cette raison </a:t>
            </a:r>
            <a:r>
              <a:rPr lang="fr-FR" b="1" dirty="0" smtClean="0">
                <a:solidFill>
                  <a:srgbClr val="002060"/>
                </a:solidFill>
              </a:rPr>
              <a:t>« école méthodique »</a:t>
            </a:r>
            <a:r>
              <a:rPr lang="fr-FR" dirty="0" smtClean="0">
                <a:solidFill>
                  <a:srgbClr val="002060"/>
                </a:solidFill>
              </a:rPr>
              <a:t>, elle a inspiré l’histoire dans les pays anglo-saxons, qui restent encore imprégnés de cette conception.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19063" y="404813"/>
          <a:ext cx="8939212" cy="6072187"/>
        </p:xfrm>
        <a:graphic>
          <a:graphicData uri="http://schemas.openxmlformats.org/presentationml/2006/ole">
            <p:oleObj spid="_x0000_s28674" name="Document" r:id="rId3" imgW="9777951" imgH="6642437" progId="Word.Document.12">
              <p:embed/>
            </p:oleObj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3568" y="4725144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Cette conception de l’histoire est dite </a:t>
            </a:r>
            <a:r>
              <a:rPr lang="fr-FR" b="1" dirty="0" smtClean="0">
                <a:solidFill>
                  <a:srgbClr val="002060"/>
                </a:solidFill>
              </a:rPr>
              <a:t>« positiviste »</a:t>
            </a:r>
            <a:r>
              <a:rPr lang="fr-FR" dirty="0" smtClean="0">
                <a:solidFill>
                  <a:srgbClr val="002060"/>
                </a:solidFill>
              </a:rPr>
              <a:t>, elle postule qu’il existe une vérité historique (« ce qui c’est réellement passé ») et qu’une méthode scientifique peut permettre d’accéder à cette vérité.</a:t>
            </a: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C’est aujourd’hui une </a:t>
            </a:r>
            <a:r>
              <a:rPr lang="fr-FR" b="1" dirty="0" smtClean="0">
                <a:solidFill>
                  <a:srgbClr val="002060"/>
                </a:solidFill>
              </a:rPr>
              <a:t>conception largement considérée comme « scientiste »</a:t>
            </a:r>
            <a:r>
              <a:rPr lang="fr-FR" dirty="0" smtClean="0">
                <a:solidFill>
                  <a:srgbClr val="002060"/>
                </a:solidFill>
              </a:rPr>
              <a:t>, c’est-à-dire qui émane d’une conception </a:t>
            </a:r>
            <a:r>
              <a:rPr lang="fr-FR" dirty="0" smtClean="0">
                <a:solidFill>
                  <a:srgbClr val="002060"/>
                </a:solidFill>
              </a:rPr>
              <a:t>un peu naïve ou extrémiste d’une </a:t>
            </a:r>
            <a:r>
              <a:rPr lang="fr-FR" dirty="0" err="1" smtClean="0">
                <a:solidFill>
                  <a:srgbClr val="002060"/>
                </a:solidFill>
              </a:rPr>
              <a:t>soit-disant</a:t>
            </a:r>
            <a:r>
              <a:rPr lang="fr-FR" dirty="0" smtClean="0">
                <a:solidFill>
                  <a:srgbClr val="002060"/>
                </a:solidFill>
              </a:rPr>
              <a:t> toute puissance de la science.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19063" y="404813"/>
          <a:ext cx="8939212" cy="6072187"/>
        </p:xfrm>
        <a:graphic>
          <a:graphicData uri="http://schemas.openxmlformats.org/presentationml/2006/ole">
            <p:oleObj spid="_x0000_s25602" name="Document" r:id="rId3" imgW="9777951" imgH="6642437" progId="Word.Document.8">
              <p:embed/>
            </p:oleObj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3568" y="472514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En effet, </a:t>
            </a:r>
            <a:r>
              <a:rPr lang="fr-FR" b="1" dirty="0" smtClean="0">
                <a:solidFill>
                  <a:srgbClr val="002060"/>
                </a:solidFill>
              </a:rPr>
              <a:t>les trois pôles </a:t>
            </a:r>
            <a:r>
              <a:rPr lang="fr-FR" dirty="0" smtClean="0">
                <a:solidFill>
                  <a:srgbClr val="002060"/>
                </a:solidFill>
              </a:rPr>
              <a:t>de ce triptyque </a:t>
            </a:r>
            <a:r>
              <a:rPr lang="fr-FR" b="1" dirty="0" smtClean="0">
                <a:solidFill>
                  <a:srgbClr val="002060"/>
                </a:solidFill>
              </a:rPr>
              <a:t>ne sont pas fixes</a:t>
            </a:r>
            <a:r>
              <a:rPr lang="fr-FR" dirty="0" smtClean="0">
                <a:solidFill>
                  <a:srgbClr val="002060"/>
                </a:solidFill>
              </a:rPr>
              <a:t>.</a:t>
            </a:r>
            <a:endParaRPr lang="fr-FR" dirty="0" smtClean="0">
              <a:solidFill>
                <a:srgbClr val="002060"/>
              </a:solidFill>
            </a:endParaRP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Leur place dans la relation dialectique qu’ils entretiennent entre eux est très variable.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19063" y="404813"/>
          <a:ext cx="8939212" cy="6072187"/>
        </p:xfrm>
        <a:graphic>
          <a:graphicData uri="http://schemas.openxmlformats.org/presentationml/2006/ole">
            <p:oleObj spid="_x0000_s26626" name="Document" r:id="rId3" imgW="9777951" imgH="6642437" progId="Word.Document.12">
              <p:embed/>
            </p:oleObj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3568" y="4581128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La mémoire par exemple est changeante et multiforme: elle a aussi une importance différente dans le débat public en fonction de l’événement.</a:t>
            </a: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Par exemple </a:t>
            </a:r>
            <a:r>
              <a:rPr lang="fr-FR" b="1" dirty="0" smtClean="0">
                <a:solidFill>
                  <a:srgbClr val="002060"/>
                </a:solidFill>
              </a:rPr>
              <a:t>la mémoire d’un événement traumatique est plus difficile à contester </a:t>
            </a:r>
            <a:r>
              <a:rPr lang="fr-FR" dirty="0" smtClean="0">
                <a:solidFill>
                  <a:srgbClr val="002060"/>
                </a:solidFill>
              </a:rPr>
              <a:t>pour les historiens parce que les témoins sont aussi des victimes.</a:t>
            </a: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Dans le cas de catastrophes de grande ampleur (Génocide, guerre civile, guerres mondiales…) les témoins sont souvent organisés en « groupes porteurs de mémoires »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19063" y="404813"/>
          <a:ext cx="8939212" cy="6072187"/>
        </p:xfrm>
        <a:graphic>
          <a:graphicData uri="http://schemas.openxmlformats.org/presentationml/2006/ole">
            <p:oleObj spid="_x0000_s27650" name="Document" r:id="rId3" imgW="9777951" imgH="6642437" progId="Word.Document.12">
              <p:embed/>
            </p:oleObj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3568" y="472514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Les </a:t>
            </a:r>
            <a:r>
              <a:rPr lang="fr-FR" b="1" dirty="0" smtClean="0">
                <a:solidFill>
                  <a:srgbClr val="002060"/>
                </a:solidFill>
              </a:rPr>
              <a:t>archives</a:t>
            </a:r>
            <a:r>
              <a:rPr lang="fr-FR" dirty="0" smtClean="0">
                <a:solidFill>
                  <a:srgbClr val="002060"/>
                </a:solidFill>
              </a:rPr>
              <a:t> elles-mêmes constituent </a:t>
            </a:r>
            <a:r>
              <a:rPr lang="fr-FR" b="1" dirty="0" smtClean="0">
                <a:solidFill>
                  <a:srgbClr val="002060"/>
                </a:solidFill>
              </a:rPr>
              <a:t>un fonds mouvant</a:t>
            </a:r>
            <a:r>
              <a:rPr lang="fr-FR" dirty="0" smtClean="0">
                <a:solidFill>
                  <a:srgbClr val="002060"/>
                </a:solidFill>
              </a:rPr>
              <a:t>: on en retrouve, on en perd, certaines existent mais ne sont pas accessibles...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0" y="260648"/>
          <a:ext cx="9144000" cy="6211204"/>
        </p:xfrm>
        <a:graphic>
          <a:graphicData uri="http://schemas.openxmlformats.org/presentationml/2006/ole">
            <p:oleObj spid="_x0000_s30722" name="Document" r:id="rId3" imgW="9777951" imgH="6642437" progId="Word.Document.12">
              <p:embed/>
            </p:oleObj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539552" y="5661248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>
                <a:solidFill>
                  <a:srgbClr val="002060"/>
                </a:solidFill>
              </a:rPr>
              <a:t>L’historien</a:t>
            </a:r>
            <a:r>
              <a:rPr lang="fr-FR" dirty="0" smtClean="0">
                <a:solidFill>
                  <a:srgbClr val="002060"/>
                </a:solidFill>
              </a:rPr>
              <a:t> aussi rigoureux soit-il reste pour partie prisonnier d’une subjectivité qu’il hérite de son origine géographique et sociale, mais aussi du fait qu’il </a:t>
            </a:r>
            <a:r>
              <a:rPr lang="fr-FR" b="1" dirty="0" smtClean="0">
                <a:solidFill>
                  <a:srgbClr val="002060"/>
                </a:solidFill>
              </a:rPr>
              <a:t>est lui-même le produit d’une histoire</a:t>
            </a:r>
            <a:r>
              <a:rPr lang="fr-FR" dirty="0" smtClean="0">
                <a:solidFill>
                  <a:srgbClr val="002060"/>
                </a:solidFill>
              </a:rPr>
              <a:t>…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84138" y="381000"/>
          <a:ext cx="8974137" cy="6096000"/>
        </p:xfrm>
        <a:graphic>
          <a:graphicData uri="http://schemas.openxmlformats.org/presentationml/2006/ole">
            <p:oleObj spid="_x0000_s32770" name="Document" r:id="rId3" imgW="9777951" imgH="6642437" progId="Word.Document.12">
              <p:embed/>
            </p:oleObj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539552" y="573325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La vérité historique n’est donc plus un point d’intersection mais un </a:t>
            </a:r>
            <a:r>
              <a:rPr lang="fr-FR" b="1" dirty="0" smtClean="0">
                <a:solidFill>
                  <a:srgbClr val="002060"/>
                </a:solidFill>
              </a:rPr>
              <a:t>champs d’intersections </a:t>
            </a:r>
            <a:r>
              <a:rPr lang="fr-FR" dirty="0" smtClean="0">
                <a:solidFill>
                  <a:srgbClr val="002060"/>
                </a:solidFill>
              </a:rPr>
              <a:t>: elle était positive et absolue, elle est devenue </a:t>
            </a:r>
            <a:r>
              <a:rPr lang="fr-FR" b="1" dirty="0" smtClean="0">
                <a:solidFill>
                  <a:srgbClr val="002060"/>
                </a:solidFill>
              </a:rPr>
              <a:t>relative</a:t>
            </a:r>
            <a:r>
              <a:rPr lang="fr-FR" dirty="0" smtClean="0">
                <a:solidFill>
                  <a:srgbClr val="002060"/>
                </a:solidFill>
              </a:rPr>
              <a:t>.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84138" y="381000"/>
          <a:ext cx="8974137" cy="6096000"/>
        </p:xfrm>
        <a:graphic>
          <a:graphicData uri="http://schemas.openxmlformats.org/presentationml/2006/ole">
            <p:oleObj spid="_x0000_s33794" name="Document" r:id="rId3" imgW="9777951" imgH="664243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0" y="381000"/>
          <a:ext cx="9144000" cy="6096000"/>
        </p:xfrm>
        <a:graphic>
          <a:graphicData uri="http://schemas.openxmlformats.org/presentationml/2006/ole">
            <p:oleObj spid="_x0000_s34818" name="Document" r:id="rId3" imgW="9963358" imgH="664243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0" y="381000"/>
          <a:ext cx="9144000" cy="6096000"/>
        </p:xfrm>
        <a:graphic>
          <a:graphicData uri="http://schemas.openxmlformats.org/presentationml/2006/ole">
            <p:oleObj spid="_x0000_s35842" name="Document" r:id="rId3" imgW="9963358" imgH="664243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2" y="4406900"/>
            <a:ext cx="8170167" cy="1362075"/>
          </a:xfrm>
        </p:spPr>
        <p:txBody>
          <a:bodyPr>
            <a:normAutofit/>
          </a:bodyPr>
          <a:lstStyle/>
          <a:p>
            <a:pPr algn="just"/>
            <a:r>
              <a:rPr lang="fr-FR" sz="3600" dirty="0" smtClean="0">
                <a:solidFill>
                  <a:schemeClr val="bg1">
                    <a:lumMod val="50000"/>
                  </a:schemeClr>
                </a:solidFill>
              </a:rPr>
              <a:t>Qu’est-ce que la vérité en Histoire?</a:t>
            </a:r>
            <a:endParaRPr lang="fr-FR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ÉPISTÉMOLOGIE DE L’HISTOIRE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0" y="381000"/>
          <a:ext cx="9144000" cy="6096000"/>
        </p:xfrm>
        <a:graphic>
          <a:graphicData uri="http://schemas.openxmlformats.org/presentationml/2006/ole">
            <p:oleObj spid="_x0000_s36866" name="Document" r:id="rId3" imgW="9963358" imgH="664243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0" y="381000"/>
          <a:ext cx="9144000" cy="6096000"/>
        </p:xfrm>
        <a:graphic>
          <a:graphicData uri="http://schemas.openxmlformats.org/presentationml/2006/ole">
            <p:oleObj spid="_x0000_s37890" name="Document" r:id="rId3" imgW="9963358" imgH="664243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19063" y="404813"/>
          <a:ext cx="8939212" cy="6072187"/>
        </p:xfrm>
        <a:graphic>
          <a:graphicData uri="http://schemas.openxmlformats.org/presentationml/2006/ole">
            <p:oleObj spid="_x0000_s1028" name="Document" r:id="rId3" imgW="9777951" imgH="6642437" progId="Word.Document.12">
              <p:embed/>
            </p:oleObj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611560" y="2924944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Le souvenir des événements passés à d’abord été dévolu à la mémoire, et au récit oral. Le dépositaire de la mémoire n’est donc pas un historien mais un récitant.</a:t>
            </a:r>
          </a:p>
          <a:p>
            <a:pPr algn="just"/>
            <a:endParaRPr lang="fr-FR" dirty="0" smtClean="0">
              <a:solidFill>
                <a:srgbClr val="002060"/>
              </a:solidFill>
            </a:endParaRP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Exemple: Homère, avec les deux poèmes de l’</a:t>
            </a:r>
            <a:r>
              <a:rPr lang="fr-FR" i="1" dirty="0" smtClean="0">
                <a:solidFill>
                  <a:srgbClr val="002060"/>
                </a:solidFill>
              </a:rPr>
              <a:t>Iliade</a:t>
            </a:r>
            <a:r>
              <a:rPr lang="fr-FR" dirty="0" smtClean="0">
                <a:solidFill>
                  <a:srgbClr val="002060"/>
                </a:solidFill>
              </a:rPr>
              <a:t> et de l’</a:t>
            </a:r>
            <a:r>
              <a:rPr lang="fr-FR" i="1" dirty="0" smtClean="0">
                <a:solidFill>
                  <a:srgbClr val="002060"/>
                </a:solidFill>
              </a:rPr>
              <a:t>Odyssée</a:t>
            </a:r>
            <a:r>
              <a:rPr lang="fr-FR" dirty="0" smtClean="0">
                <a:solidFill>
                  <a:srgbClr val="002060"/>
                </a:solidFill>
              </a:rPr>
              <a:t>.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19063" y="404813"/>
          <a:ext cx="8939212" cy="6072187"/>
        </p:xfrm>
        <a:graphic>
          <a:graphicData uri="http://schemas.openxmlformats.org/presentationml/2006/ole">
            <p:oleObj spid="_x0000_s15362" name="Document" r:id="rId3" imgW="9777951" imgH="6642437" progId="Word.Document.12">
              <p:embed/>
            </p:oleObj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3568" y="4725144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Les premiers historiens sont curieusement des historiens de leur propre temps: Thucydide et Hérodote posent les principes de la science historique, </a:t>
            </a:r>
            <a:r>
              <a:rPr lang="fr-FR" b="1" dirty="0" smtClean="0">
                <a:solidFill>
                  <a:srgbClr val="002060"/>
                </a:solidFill>
              </a:rPr>
              <a:t>étude des faits passés vérifiés par des sources contradictoires</a:t>
            </a:r>
            <a:r>
              <a:rPr lang="fr-FR" dirty="0" smtClean="0">
                <a:solidFill>
                  <a:srgbClr val="002060"/>
                </a:solidFill>
              </a:rPr>
              <a:t>, mais ils considèrent qu’on ne peut vraiment connaître que ce qui s’est </a:t>
            </a:r>
            <a:r>
              <a:rPr lang="fr-FR" b="1" dirty="0" smtClean="0">
                <a:solidFill>
                  <a:srgbClr val="002060"/>
                </a:solidFill>
              </a:rPr>
              <a:t>réellement passé</a:t>
            </a:r>
            <a:r>
              <a:rPr lang="fr-FR" dirty="0" smtClean="0">
                <a:solidFill>
                  <a:srgbClr val="002060"/>
                </a:solidFill>
              </a:rPr>
              <a:t> dans sa propre époque.</a:t>
            </a:r>
          </a:p>
          <a:p>
            <a:pPr algn="just"/>
            <a:endParaRPr lang="fr-FR" dirty="0" smtClean="0">
              <a:solidFill>
                <a:srgbClr val="002060"/>
              </a:solidFill>
            </a:endParaRP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Exemple: Thucydide, </a:t>
            </a:r>
            <a:r>
              <a:rPr lang="fr-FR" i="1" dirty="0" smtClean="0">
                <a:solidFill>
                  <a:srgbClr val="002060"/>
                </a:solidFill>
              </a:rPr>
              <a:t>Histoire de la guerre contre les Péloponnésiens</a:t>
            </a:r>
            <a:r>
              <a:rPr lang="fr-FR" dirty="0" smtClean="0">
                <a:solidFill>
                  <a:srgbClr val="002060"/>
                </a:solidFill>
              </a:rPr>
              <a:t>, Ve siècle av J.-C.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19063" y="404813"/>
          <a:ext cx="8939212" cy="6072187"/>
        </p:xfrm>
        <a:graphic>
          <a:graphicData uri="http://schemas.openxmlformats.org/presentationml/2006/ole">
            <p:oleObj spid="_x0000_s21506" name="Document" r:id="rId3" imgW="9777951" imgH="6642437" progId="Word.Document.12">
              <p:embed/>
            </p:oleObj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3568" y="472514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Il en résulte que les historiens sont d’abord des analystes critiques qui vérifient la </a:t>
            </a:r>
            <a:r>
              <a:rPr lang="fr-FR" b="1" dirty="0" smtClean="0">
                <a:solidFill>
                  <a:srgbClr val="002060"/>
                </a:solidFill>
              </a:rPr>
              <a:t>véracité des souvenirs conservés par la mémoire</a:t>
            </a:r>
            <a:r>
              <a:rPr lang="fr-FR" dirty="0" smtClean="0">
                <a:solidFill>
                  <a:srgbClr val="002060"/>
                </a:solidFill>
              </a:rPr>
              <a:t>.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19063" y="404813"/>
          <a:ext cx="8939212" cy="6072187"/>
        </p:xfrm>
        <a:graphic>
          <a:graphicData uri="http://schemas.openxmlformats.org/presentationml/2006/ole">
            <p:oleObj spid="_x0000_s22530" name="Document" r:id="rId3" imgW="9777951" imgH="6642437" progId="Word.Document.12">
              <p:embed/>
            </p:oleObj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3568" y="4725144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On parle aujourd’hui pour cette étape historiographique de </a:t>
            </a:r>
            <a:r>
              <a:rPr lang="fr-FR" b="1" dirty="0" smtClean="0">
                <a:solidFill>
                  <a:srgbClr val="002060"/>
                </a:solidFill>
              </a:rPr>
              <a:t>« l’histoire immédiate »</a:t>
            </a:r>
            <a:r>
              <a:rPr lang="fr-FR" dirty="0" smtClean="0">
                <a:solidFill>
                  <a:srgbClr val="002060"/>
                </a:solidFill>
              </a:rPr>
              <a:t>, elle ne se fait pas au travers d’un moyen (archives, traces archéologiques…) mais immédiatement auprès des témoins directs des événements.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19063" y="404813"/>
          <a:ext cx="8939212" cy="6072187"/>
        </p:xfrm>
        <a:graphic>
          <a:graphicData uri="http://schemas.openxmlformats.org/presentationml/2006/ole">
            <p:oleObj spid="_x0000_s16386" name="Document" r:id="rId3" imgW="9777951" imgH="6642437" progId="Word.Document.12">
              <p:embed/>
            </p:oleObj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3568" y="4725144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La Renaissance voit l’émergence d’Historiens qui travaillent sur des archives: c’est </a:t>
            </a:r>
            <a:r>
              <a:rPr lang="fr-FR" b="1" dirty="0" smtClean="0">
                <a:solidFill>
                  <a:srgbClr val="002060"/>
                </a:solidFill>
              </a:rPr>
              <a:t>« l’histoire médiate »</a:t>
            </a:r>
            <a:r>
              <a:rPr lang="fr-FR" dirty="0" smtClean="0">
                <a:solidFill>
                  <a:srgbClr val="002060"/>
                </a:solidFill>
              </a:rPr>
              <a:t>, elle se fait au travers d’un moyen (archives, traces archéologiques…).</a:t>
            </a: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Exemple: Nicolas Machiavel, Histoire de la famille Médicis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19063" y="404813"/>
          <a:ext cx="8939212" cy="6072187"/>
        </p:xfrm>
        <a:graphic>
          <a:graphicData uri="http://schemas.openxmlformats.org/presentationml/2006/ole">
            <p:oleObj spid="_x0000_s17410" name="Document" r:id="rId3" imgW="9777951" imgH="6642437" progId="Word.Document.12">
              <p:embed/>
            </p:oleObj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3568" y="4725144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En conséquence, les témoins des événements consignent et archivent leurs témoignages, afin de </a:t>
            </a:r>
            <a:r>
              <a:rPr lang="fr-FR" b="1" dirty="0" smtClean="0">
                <a:solidFill>
                  <a:srgbClr val="002060"/>
                </a:solidFill>
              </a:rPr>
              <a:t>peser sur la manière dont les historiens jugeront de leurs actes </a:t>
            </a:r>
            <a:r>
              <a:rPr lang="fr-FR" dirty="0" smtClean="0">
                <a:solidFill>
                  <a:srgbClr val="002060"/>
                </a:solidFill>
              </a:rPr>
              <a:t>et de leur temps. C’est l’âge d’or des mémorialistes.</a:t>
            </a: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Exemple: Le duc de Saint-Simon, dont les </a:t>
            </a:r>
            <a:r>
              <a:rPr lang="fr-FR" i="1" dirty="0" smtClean="0">
                <a:solidFill>
                  <a:srgbClr val="002060"/>
                </a:solidFill>
              </a:rPr>
              <a:t>Mémoires</a:t>
            </a:r>
            <a:r>
              <a:rPr lang="fr-FR" dirty="0" smtClean="0">
                <a:solidFill>
                  <a:srgbClr val="002060"/>
                </a:solidFill>
              </a:rPr>
              <a:t> posthumes sont un témoignage acide du siècle de Louis XIV.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19063" y="404813"/>
          <a:ext cx="8939212" cy="6072187"/>
        </p:xfrm>
        <a:graphic>
          <a:graphicData uri="http://schemas.openxmlformats.org/presentationml/2006/ole">
            <p:oleObj spid="_x0000_s18434" name="Document" r:id="rId3" imgW="9777951" imgH="6642437" progId="Word.Document.12">
              <p:embed/>
            </p:oleObj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3568" y="4725144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002060"/>
                </a:solidFill>
              </a:rPr>
              <a:t>D’où l’idée intuitive que </a:t>
            </a:r>
            <a:r>
              <a:rPr lang="fr-FR" b="1" dirty="0" smtClean="0">
                <a:solidFill>
                  <a:srgbClr val="002060"/>
                </a:solidFill>
              </a:rPr>
              <a:t>la vérité historique se situe </a:t>
            </a:r>
            <a:r>
              <a:rPr lang="fr-FR" b="1" dirty="0" smtClean="0">
                <a:solidFill>
                  <a:srgbClr val="002060"/>
                </a:solidFill>
              </a:rPr>
              <a:t>à l’épicentre</a:t>
            </a:r>
            <a:r>
              <a:rPr lang="fr-FR" b="1" dirty="0" smtClean="0">
                <a:solidFill>
                  <a:srgbClr val="002060"/>
                </a:solidFill>
              </a:rPr>
              <a:t> </a:t>
            </a:r>
            <a:r>
              <a:rPr lang="fr-FR" b="1" dirty="0" smtClean="0">
                <a:solidFill>
                  <a:srgbClr val="002060"/>
                </a:solidFill>
              </a:rPr>
              <a:t>du triptyque </a:t>
            </a:r>
            <a:r>
              <a:rPr lang="fr-FR" dirty="0" smtClean="0">
                <a:solidFill>
                  <a:srgbClr val="002060"/>
                </a:solidFill>
              </a:rPr>
              <a:t>Mémoire – Archives - Historiens</a:t>
            </a:r>
            <a:r>
              <a:rPr lang="fr-FR" dirty="0" smtClean="0">
                <a:solidFill>
                  <a:srgbClr val="002060"/>
                </a:solidFill>
              </a:rPr>
              <a:t>. Cette vérité est dite « objective », elle existe et elle est saisissable.</a:t>
            </a:r>
            <a:endParaRPr lang="fr-FR" dirty="0" smtClean="0">
              <a:solidFill>
                <a:srgbClr val="002060"/>
              </a:solidFill>
            </a:endParaRP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Une bonne méthode cartésienne et scientifique permet à l’historien de passer au crible les archives afin de déterminer la véracité des témoignages.</a:t>
            </a:r>
          </a:p>
          <a:p>
            <a:pPr algn="just"/>
            <a:r>
              <a:rPr lang="fr-FR" dirty="0" smtClean="0">
                <a:solidFill>
                  <a:srgbClr val="002060"/>
                </a:solidFill>
              </a:rPr>
              <a:t>L’histoire dit-on alors n’est pas vraiment une science, mais </a:t>
            </a:r>
            <a:r>
              <a:rPr lang="fr-FR" b="1" dirty="0" smtClean="0">
                <a:solidFill>
                  <a:srgbClr val="002060"/>
                </a:solidFill>
              </a:rPr>
              <a:t>une méthode</a:t>
            </a:r>
            <a:r>
              <a:rPr lang="fr-FR" dirty="0" smtClean="0">
                <a:solidFill>
                  <a:srgbClr val="002060"/>
                </a:solidFill>
              </a:rPr>
              <a:t>.</a:t>
            </a:r>
            <a:endParaRPr lang="fr-FR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463</Words>
  <Application>Microsoft Office PowerPoint</Application>
  <PresentationFormat>Affichage à l'écran (4:3)</PresentationFormat>
  <Paragraphs>30</Paragraphs>
  <Slides>21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3</vt:i4>
      </vt:variant>
      <vt:variant>
        <vt:lpstr>Titres des diapositives</vt:lpstr>
      </vt:variant>
      <vt:variant>
        <vt:i4>21</vt:i4>
      </vt:variant>
    </vt:vector>
  </HeadingPairs>
  <TitlesOfParts>
    <vt:vector size="25" baseType="lpstr">
      <vt:lpstr>Thème Office</vt:lpstr>
      <vt:lpstr>Document</vt:lpstr>
      <vt:lpstr>Document Microsoft Word 97 - 2003</vt:lpstr>
      <vt:lpstr>Document Microsoft Word</vt:lpstr>
      <vt:lpstr>HISTOIRE &amp; MÉMOIRE</vt:lpstr>
      <vt:lpstr>Qu’est-ce que la vérité en Histoire?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HISTOIRE &amp; MÉMOIRE</dc:title>
  <dc:creator>Admin</dc:creator>
  <cp:lastModifiedBy>Admin</cp:lastModifiedBy>
  <cp:revision>29</cp:revision>
  <dcterms:created xsi:type="dcterms:W3CDTF">2016-08-12T20:57:42Z</dcterms:created>
  <dcterms:modified xsi:type="dcterms:W3CDTF">2016-08-14T16:25:57Z</dcterms:modified>
</cp:coreProperties>
</file>