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77" r:id="rId5"/>
    <p:sldId id="270" r:id="rId6"/>
    <p:sldId id="278" r:id="rId7"/>
    <p:sldId id="279" r:id="rId8"/>
    <p:sldId id="261" r:id="rId9"/>
    <p:sldId id="280" r:id="rId10"/>
    <p:sldId id="262" r:id="rId11"/>
    <p:sldId id="271" r:id="rId12"/>
    <p:sldId id="263" r:id="rId13"/>
    <p:sldId id="264" r:id="rId14"/>
    <p:sldId id="265" r:id="rId15"/>
    <p:sldId id="272" r:id="rId16"/>
    <p:sldId id="273" r:id="rId17"/>
    <p:sldId id="268" r:id="rId18"/>
    <p:sldId id="266" r:id="rId19"/>
    <p:sldId id="274" r:id="rId20"/>
    <p:sldId id="275" r:id="rId21"/>
    <p:sldId id="276" r:id="rId22"/>
    <p:sldId id="267" r:id="rId23"/>
    <p:sldId id="281" r:id="rId24"/>
    <p:sldId id="282" r:id="rId25"/>
    <p:sldId id="269" r:id="rId26"/>
    <p:sldId id="283" r:id="rId27"/>
    <p:sldId id="284" r:id="rId2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6D842-62F3-468C-A3C9-4A072BBB242A}" type="datetimeFigureOut">
              <a:rPr lang="fr-FR" smtClean="0"/>
              <a:pPr/>
              <a:t>25/06/2012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24F08-440E-48EA-A404-F5FF509E67B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6D842-62F3-468C-A3C9-4A072BBB242A}" type="datetimeFigureOut">
              <a:rPr lang="fr-FR" smtClean="0"/>
              <a:pPr/>
              <a:t>25/06/2012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24F08-440E-48EA-A404-F5FF509E67B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6D842-62F3-468C-A3C9-4A072BBB242A}" type="datetimeFigureOut">
              <a:rPr lang="fr-FR" smtClean="0"/>
              <a:pPr/>
              <a:t>25/06/2012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24F08-440E-48EA-A404-F5FF509E67B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6D842-62F3-468C-A3C9-4A072BBB242A}" type="datetimeFigureOut">
              <a:rPr lang="fr-FR" smtClean="0"/>
              <a:pPr/>
              <a:t>25/06/2012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24F08-440E-48EA-A404-F5FF509E67B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6D842-62F3-468C-A3C9-4A072BBB242A}" type="datetimeFigureOut">
              <a:rPr lang="fr-FR" smtClean="0"/>
              <a:pPr/>
              <a:t>25/06/2012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24F08-440E-48EA-A404-F5FF509E67B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6D842-62F3-468C-A3C9-4A072BBB242A}" type="datetimeFigureOut">
              <a:rPr lang="fr-FR" smtClean="0"/>
              <a:pPr/>
              <a:t>25/06/2012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24F08-440E-48EA-A404-F5FF509E67B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6D842-62F3-468C-A3C9-4A072BBB242A}" type="datetimeFigureOut">
              <a:rPr lang="fr-FR" smtClean="0"/>
              <a:pPr/>
              <a:t>25/06/2012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24F08-440E-48EA-A404-F5FF509E67B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6D842-62F3-468C-A3C9-4A072BBB242A}" type="datetimeFigureOut">
              <a:rPr lang="fr-FR" smtClean="0"/>
              <a:pPr/>
              <a:t>25/06/2012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24F08-440E-48EA-A404-F5FF509E67B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6D842-62F3-468C-A3C9-4A072BBB242A}" type="datetimeFigureOut">
              <a:rPr lang="fr-FR" smtClean="0"/>
              <a:pPr/>
              <a:t>25/06/2012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24F08-440E-48EA-A404-F5FF509E67B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6D842-62F3-468C-A3C9-4A072BBB242A}" type="datetimeFigureOut">
              <a:rPr lang="fr-FR" smtClean="0"/>
              <a:pPr/>
              <a:t>25/06/2012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24F08-440E-48EA-A404-F5FF509E67B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6D842-62F3-468C-A3C9-4A072BBB242A}" type="datetimeFigureOut">
              <a:rPr lang="fr-FR" smtClean="0"/>
              <a:pPr/>
              <a:t>25/06/2012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24F08-440E-48EA-A404-F5FF509E67B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6D842-62F3-468C-A3C9-4A072BBB242A}" type="datetimeFigureOut">
              <a:rPr lang="fr-FR" smtClean="0"/>
              <a:pPr/>
              <a:t>25/06/2012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24F08-440E-48EA-A404-F5FF509E67B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000" dirty="0" smtClean="0"/>
              <a:t>Se repérer sur Terre : lignes imaginaires et coordonnées d’un point</a:t>
            </a:r>
            <a:endParaRPr lang="fr-FR" sz="20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1071546"/>
            <a:ext cx="4572032" cy="5350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5225" y="-463550"/>
            <a:ext cx="6811963" cy="779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ZoneTexte 2"/>
          <p:cNvSpPr txBox="1"/>
          <p:nvPr/>
        </p:nvSpPr>
        <p:spPr>
          <a:xfrm>
            <a:off x="2714612" y="428604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La latitude</a:t>
            </a:r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1571604" y="5143512"/>
            <a:ext cx="600079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La latitude est </a:t>
            </a:r>
            <a:r>
              <a:rPr lang="fr-FR" b="1" dirty="0" smtClean="0"/>
              <a:t>la distance</a:t>
            </a:r>
            <a:r>
              <a:rPr lang="fr-FR" dirty="0" smtClean="0"/>
              <a:t> mesurée en degrés </a:t>
            </a:r>
            <a:r>
              <a:rPr lang="fr-FR" b="1" dirty="0" smtClean="0"/>
              <a:t>qui sépare un parallèle de l’Equateur.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5225" y="-463550"/>
            <a:ext cx="6811963" cy="779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ZoneTexte 2"/>
          <p:cNvSpPr txBox="1"/>
          <p:nvPr/>
        </p:nvSpPr>
        <p:spPr>
          <a:xfrm>
            <a:off x="2714612" y="428604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La latitude</a:t>
            </a:r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1571604" y="5143512"/>
            <a:ext cx="600079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Ici la latitude est </a:t>
            </a:r>
            <a:r>
              <a:rPr lang="fr-FR" b="1" dirty="0" smtClean="0"/>
              <a:t>x degrés Nord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27150" y="-468313"/>
            <a:ext cx="6488113" cy="7800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ZoneTexte 2"/>
          <p:cNvSpPr txBox="1"/>
          <p:nvPr/>
        </p:nvSpPr>
        <p:spPr>
          <a:xfrm>
            <a:off x="1571604" y="5143512"/>
            <a:ext cx="600079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Ici la latitude est </a:t>
            </a:r>
            <a:r>
              <a:rPr lang="fr-FR" b="1" dirty="0" smtClean="0"/>
              <a:t>x’ degrés Nord</a:t>
            </a:r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2714612" y="428604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La latitude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27150" y="-463550"/>
            <a:ext cx="6488113" cy="779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ZoneTexte 2"/>
          <p:cNvSpPr txBox="1"/>
          <p:nvPr/>
        </p:nvSpPr>
        <p:spPr>
          <a:xfrm>
            <a:off x="1571604" y="5143512"/>
            <a:ext cx="600079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Ici la latitude est </a:t>
            </a:r>
            <a:r>
              <a:rPr lang="fr-FR" b="1" dirty="0" smtClean="0"/>
              <a:t>x’’ degrés Sud</a:t>
            </a:r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2714612" y="428604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La latitude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0"/>
            <a:ext cx="6665913" cy="779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ZoneTexte 2"/>
          <p:cNvSpPr txBox="1"/>
          <p:nvPr/>
        </p:nvSpPr>
        <p:spPr>
          <a:xfrm>
            <a:off x="2571736" y="357166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Un méridien</a:t>
            </a:r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1500166" y="5357826"/>
            <a:ext cx="614366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Un méridien est un </a:t>
            </a:r>
            <a:r>
              <a:rPr lang="fr-FR" b="1" dirty="0" smtClean="0"/>
              <a:t>demi cercle imaginaire qui joint les deux pôles.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0"/>
            <a:ext cx="6665913" cy="779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ZoneTexte 2"/>
          <p:cNvSpPr txBox="1"/>
          <p:nvPr/>
        </p:nvSpPr>
        <p:spPr>
          <a:xfrm>
            <a:off x="2571736" y="357166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Un méridien</a:t>
            </a:r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1500166" y="5357826"/>
            <a:ext cx="614366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Un méridien est un </a:t>
            </a:r>
            <a:r>
              <a:rPr lang="fr-FR" b="1" dirty="0" smtClean="0"/>
              <a:t>demi cercle imaginaire qui joint les deux pôles.</a:t>
            </a:r>
            <a:endParaRPr lang="fr-FR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1428728" y="1071546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Méridien d’origine</a:t>
            </a:r>
            <a:endParaRPr lang="fr-FR" dirty="0"/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2143108" y="1428736"/>
            <a:ext cx="1643074" cy="10001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0"/>
            <a:ext cx="6665913" cy="779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ZoneTexte 2"/>
          <p:cNvSpPr txBox="1"/>
          <p:nvPr/>
        </p:nvSpPr>
        <p:spPr>
          <a:xfrm>
            <a:off x="2571736" y="357166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Un méridien</a:t>
            </a:r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1500166" y="5357826"/>
            <a:ext cx="614366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Le méridien d’origine passe dans la banlieue de Londres, à </a:t>
            </a:r>
            <a:r>
              <a:rPr lang="fr-FR" b="1" dirty="0" smtClean="0"/>
              <a:t>Greenwich</a:t>
            </a:r>
            <a:r>
              <a:rPr lang="fr-FR" dirty="0" smtClean="0"/>
              <a:t>. </a:t>
            </a:r>
            <a:endParaRPr lang="fr-FR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1428728" y="1071546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Méridien d’origine</a:t>
            </a:r>
            <a:endParaRPr lang="fr-FR" dirty="0"/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2143108" y="1428736"/>
            <a:ext cx="1643074" cy="10001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6176" y="714356"/>
            <a:ext cx="8787232" cy="4719657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428596" y="5000636"/>
            <a:ext cx="857256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5" name="Connecteur droit 4"/>
          <p:cNvCxnSpPr/>
          <p:nvPr/>
        </p:nvCxnSpPr>
        <p:spPr>
          <a:xfrm rot="5400000">
            <a:off x="1714480" y="3143248"/>
            <a:ext cx="528641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oneTexte 5"/>
          <p:cNvSpPr txBox="1"/>
          <p:nvPr/>
        </p:nvSpPr>
        <p:spPr>
          <a:xfrm>
            <a:off x="428596" y="5715016"/>
            <a:ext cx="814393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fr-FR" b="1" dirty="0" smtClean="0"/>
              <a:t>Méridien d’origine 0°: il passe à Greenwich </a:t>
            </a:r>
            <a:r>
              <a:rPr lang="fr-FR" dirty="0" smtClean="0"/>
              <a:t>au Royaume Uni sur la plus grande des îles la Grande-Bretagne, plus exactement en Angleterre dans la banlieue de Londres.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-142900"/>
            <a:ext cx="6665913" cy="779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ZoneTexte 2"/>
          <p:cNvSpPr txBox="1"/>
          <p:nvPr/>
        </p:nvSpPr>
        <p:spPr>
          <a:xfrm>
            <a:off x="2786050" y="357166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Un méridien</a:t>
            </a:r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1500166" y="5429264"/>
            <a:ext cx="607223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Il y a des méridiens </a:t>
            </a:r>
            <a:r>
              <a:rPr lang="fr-FR" b="1" dirty="0" smtClean="0"/>
              <a:t>à l’Ouest </a:t>
            </a:r>
            <a:r>
              <a:rPr lang="fr-FR" dirty="0" smtClean="0"/>
              <a:t>du méridien d’origine et des méridiens </a:t>
            </a:r>
            <a:r>
              <a:rPr lang="fr-FR" b="1" dirty="0" smtClean="0"/>
              <a:t>à l’Est du méridien d’origine</a:t>
            </a:r>
            <a:r>
              <a:rPr lang="fr-FR" dirty="0" smtClean="0"/>
              <a:t>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-142900"/>
            <a:ext cx="6665913" cy="779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ZoneTexte 2"/>
          <p:cNvSpPr txBox="1"/>
          <p:nvPr/>
        </p:nvSpPr>
        <p:spPr>
          <a:xfrm>
            <a:off x="2786050" y="357166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La longitude</a:t>
            </a:r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1500166" y="5429264"/>
            <a:ext cx="607223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La longitude est </a:t>
            </a:r>
            <a:r>
              <a:rPr lang="fr-FR" b="1" dirty="0" smtClean="0"/>
              <a:t>la distance mesurée en degrés </a:t>
            </a:r>
            <a:r>
              <a:rPr lang="fr-FR" dirty="0" smtClean="0"/>
              <a:t>qui sépare un méridien du méridien d’origine.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dirty="0"/>
          </a:p>
        </p:txBody>
      </p:sp>
      <p:grpSp>
        <p:nvGrpSpPr>
          <p:cNvPr id="7169" name="Group 1"/>
          <p:cNvGrpSpPr>
            <a:grpSpLocks noChangeAspect="1"/>
          </p:cNvGrpSpPr>
          <p:nvPr/>
        </p:nvGrpSpPr>
        <p:grpSpPr bwMode="auto">
          <a:xfrm>
            <a:off x="1571604" y="142852"/>
            <a:ext cx="6645275" cy="7772400"/>
            <a:chOff x="1956" y="3986"/>
            <a:chExt cx="7475" cy="8640"/>
          </a:xfrm>
        </p:grpSpPr>
        <p:sp>
          <p:nvSpPr>
            <p:cNvPr id="7172" name="AutoShape 4"/>
            <p:cNvSpPr>
              <a:spLocks noChangeAspect="1" noChangeArrowheads="1" noTextEdit="1"/>
            </p:cNvSpPr>
            <p:nvPr/>
          </p:nvSpPr>
          <p:spPr bwMode="auto">
            <a:xfrm>
              <a:off x="1956" y="3986"/>
              <a:ext cx="7475" cy="8640"/>
            </a:xfrm>
            <a:prstGeom prst="rect">
              <a:avLst/>
            </a:prstGeom>
            <a:noFill/>
            <a:ln w="9525">
              <a:noFill/>
              <a:prstDash val="sysDot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  <p:sp>
          <p:nvSpPr>
            <p:cNvPr id="7171" name="Oval 3"/>
            <p:cNvSpPr>
              <a:spLocks noChangeArrowheads="1"/>
            </p:cNvSpPr>
            <p:nvPr/>
          </p:nvSpPr>
          <p:spPr bwMode="auto">
            <a:xfrm>
              <a:off x="3644" y="5495"/>
              <a:ext cx="3472" cy="33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  <p:sp>
          <p:nvSpPr>
            <p:cNvPr id="7170" name="Arc 2"/>
            <p:cNvSpPr>
              <a:spLocks/>
            </p:cNvSpPr>
            <p:nvPr/>
          </p:nvSpPr>
          <p:spPr bwMode="auto">
            <a:xfrm rot="13316" flipV="1">
              <a:off x="3649" y="7414"/>
              <a:ext cx="3460" cy="1313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124 w 43200"/>
                <a:gd name="T1" fmla="*/ 23406 h 43200"/>
                <a:gd name="T2" fmla="*/ 43159 w 43200"/>
                <a:gd name="T3" fmla="*/ 22929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124" y="23406"/>
                  </a:moveTo>
                  <a:cubicBezTo>
                    <a:pt x="42185" y="34595"/>
                    <a:pt x="32829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043"/>
                    <a:pt x="43186" y="22486"/>
                    <a:pt x="43159" y="22929"/>
                  </a:cubicBezTo>
                </a:path>
                <a:path w="43200" h="43200" stroke="0" extrusionOk="0">
                  <a:moveTo>
                    <a:pt x="43124" y="23406"/>
                  </a:moveTo>
                  <a:cubicBezTo>
                    <a:pt x="42185" y="34595"/>
                    <a:pt x="32829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043"/>
                    <a:pt x="43186" y="22486"/>
                    <a:pt x="43159" y="22929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</p:grpSp>
      <p:sp>
        <p:nvSpPr>
          <p:cNvPr id="9" name="ZoneTexte 8"/>
          <p:cNvSpPr txBox="1"/>
          <p:nvPr/>
        </p:nvSpPr>
        <p:spPr>
          <a:xfrm>
            <a:off x="1571604" y="357166"/>
            <a:ext cx="6500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La terre étant un globe on mesure la position d’un point en degrés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-142900"/>
            <a:ext cx="6665913" cy="779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ZoneTexte 2"/>
          <p:cNvSpPr txBox="1"/>
          <p:nvPr/>
        </p:nvSpPr>
        <p:spPr>
          <a:xfrm>
            <a:off x="2786050" y="357166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La longitude</a:t>
            </a:r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1500166" y="5429264"/>
            <a:ext cx="607223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Ici la longitude est </a:t>
            </a:r>
            <a:r>
              <a:rPr lang="fr-FR" b="1" dirty="0" smtClean="0"/>
              <a:t>y degrés Ouest</a:t>
            </a:r>
            <a:r>
              <a:rPr lang="fr-FR" dirty="0" smtClean="0"/>
              <a:t>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-142900"/>
            <a:ext cx="6665913" cy="779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ZoneTexte 2"/>
          <p:cNvSpPr txBox="1"/>
          <p:nvPr/>
        </p:nvSpPr>
        <p:spPr>
          <a:xfrm>
            <a:off x="2786050" y="357166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La longitude</a:t>
            </a:r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1500166" y="5429264"/>
            <a:ext cx="607223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Les coordonnées du point sont donc </a:t>
            </a:r>
            <a:r>
              <a:rPr lang="fr-FR" b="1" dirty="0" smtClean="0"/>
              <a:t>0° et y degrés ouest</a:t>
            </a:r>
            <a:r>
              <a:rPr lang="fr-FR" dirty="0" smtClean="0"/>
              <a:t>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0"/>
            <a:ext cx="6665913" cy="779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ZoneTexte 2"/>
          <p:cNvSpPr txBox="1"/>
          <p:nvPr/>
        </p:nvSpPr>
        <p:spPr>
          <a:xfrm>
            <a:off x="2786050" y="357166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La longitude</a:t>
            </a:r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1500166" y="5429264"/>
            <a:ext cx="46434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Quelles sont les coordonnées de ce point?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0"/>
            <a:ext cx="6665913" cy="779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ZoneTexte 2"/>
          <p:cNvSpPr txBox="1"/>
          <p:nvPr/>
        </p:nvSpPr>
        <p:spPr>
          <a:xfrm>
            <a:off x="2786050" y="357166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La longitude</a:t>
            </a:r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1500166" y="5429264"/>
            <a:ext cx="46434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Ici la longitude est </a:t>
            </a:r>
            <a:r>
              <a:rPr lang="fr-FR" b="1" dirty="0" smtClean="0"/>
              <a:t>y’ degrés Est</a:t>
            </a:r>
            <a:r>
              <a:rPr lang="fr-FR" dirty="0" smtClean="0"/>
              <a:t>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0"/>
            <a:ext cx="6665913" cy="779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ZoneTexte 2"/>
          <p:cNvSpPr txBox="1"/>
          <p:nvPr/>
        </p:nvSpPr>
        <p:spPr>
          <a:xfrm>
            <a:off x="2786050" y="357166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La longitude</a:t>
            </a:r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1500166" y="5429264"/>
            <a:ext cx="46434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Les coordonnées sont donc 0° et y’ degrés Est.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428604"/>
            <a:ext cx="8715404" cy="5874285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ZoneTexte 2"/>
          <p:cNvSpPr txBox="1"/>
          <p:nvPr/>
        </p:nvSpPr>
        <p:spPr>
          <a:xfrm>
            <a:off x="571472" y="285728"/>
            <a:ext cx="757242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Une projection est une forme de déformation d’un globe terrestre sur un plan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500034" y="5857892"/>
            <a:ext cx="728667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Ici une projection dite de Mercator: </a:t>
            </a:r>
            <a:r>
              <a:rPr lang="fr-FR" b="1" dirty="0" smtClean="0"/>
              <a:t>les deux pôles </a:t>
            </a:r>
            <a:r>
              <a:rPr lang="fr-FR" dirty="0" smtClean="0"/>
              <a:t>qui sont des points sont </a:t>
            </a:r>
            <a:r>
              <a:rPr lang="fr-FR" b="1" dirty="0" smtClean="0"/>
              <a:t>devenues des lignes</a:t>
            </a:r>
            <a:r>
              <a:rPr lang="fr-FR" dirty="0" smtClean="0"/>
              <a:t>…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428604"/>
            <a:ext cx="8715404" cy="5874285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ZoneTexte 2"/>
          <p:cNvSpPr txBox="1"/>
          <p:nvPr/>
        </p:nvSpPr>
        <p:spPr>
          <a:xfrm>
            <a:off x="571472" y="285728"/>
            <a:ext cx="757242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Une projection est une forme de déformation d’un globe terrestre sur un plan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500034" y="5857892"/>
            <a:ext cx="728667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En conséquences plus on s’éloigne de l’Equateur plus les surfaces sont fausses…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8663015" cy="62401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ZoneTexte 2"/>
          <p:cNvSpPr txBox="1"/>
          <p:nvPr/>
        </p:nvSpPr>
        <p:spPr>
          <a:xfrm>
            <a:off x="5357818" y="714356"/>
            <a:ext cx="264320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Ici une projection polaire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857224" y="5500702"/>
            <a:ext cx="242889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Le pôle Sud a disparu…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8250" y="-468313"/>
            <a:ext cx="6665913" cy="7800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ZoneTexte 2"/>
          <p:cNvSpPr txBox="1"/>
          <p:nvPr/>
        </p:nvSpPr>
        <p:spPr>
          <a:xfrm>
            <a:off x="1714480" y="357166"/>
            <a:ext cx="557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L’Equateur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428728" y="5286388"/>
            <a:ext cx="607223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L’Equateur est un cercle imaginaire autour de la Terre situé à égale distance des deux pôles.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214414" y="3000372"/>
            <a:ext cx="121444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L’Equateur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6176" y="714356"/>
            <a:ext cx="8787232" cy="4719657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428596" y="5000636"/>
            <a:ext cx="857256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428596" y="5715016"/>
            <a:ext cx="814393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fr-FR" b="1" dirty="0" smtClean="0"/>
              <a:t>L’Equateur </a:t>
            </a:r>
            <a:r>
              <a:rPr lang="fr-FR" dirty="0" smtClean="0"/>
              <a:t>est un cercle imaginaire autour de la terre </a:t>
            </a:r>
            <a:r>
              <a:rPr lang="fr-FR" b="1" dirty="0" smtClean="0"/>
              <a:t>situé à égale distance des deux pôles</a:t>
            </a:r>
            <a:r>
              <a:rPr lang="fr-FR" dirty="0" smtClean="0"/>
              <a:t>.</a:t>
            </a:r>
            <a:endParaRPr lang="fr-FR" dirty="0"/>
          </a:p>
        </p:txBody>
      </p:sp>
      <p:cxnSp>
        <p:nvCxnSpPr>
          <p:cNvPr id="8" name="Connecteur droit 7"/>
          <p:cNvCxnSpPr/>
          <p:nvPr/>
        </p:nvCxnSpPr>
        <p:spPr>
          <a:xfrm>
            <a:off x="285720" y="3571876"/>
            <a:ext cx="885828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571472" y="4643446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L’Equateur</a:t>
            </a:r>
            <a:endParaRPr lang="fr-FR" dirty="0"/>
          </a:p>
        </p:txBody>
      </p:sp>
      <p:cxnSp>
        <p:nvCxnSpPr>
          <p:cNvPr id="11" name="Connecteur droit avec flèche 10"/>
          <p:cNvCxnSpPr/>
          <p:nvPr/>
        </p:nvCxnSpPr>
        <p:spPr>
          <a:xfrm rot="5400000" flipH="1" flipV="1">
            <a:off x="535753" y="4107661"/>
            <a:ext cx="928694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8250" y="-468313"/>
            <a:ext cx="6665913" cy="7800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ZoneTexte 2"/>
          <p:cNvSpPr txBox="1"/>
          <p:nvPr/>
        </p:nvSpPr>
        <p:spPr>
          <a:xfrm>
            <a:off x="1714480" y="357166"/>
            <a:ext cx="557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Les hémisphères </a:t>
            </a:r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1428728" y="5286388"/>
            <a:ext cx="607223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Les hémisphères sont les deux moitiés du globe terrestre séparées par l’Equateur.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428728" y="1214422"/>
            <a:ext cx="1643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Hémisphère Nord</a:t>
            </a:r>
            <a:endParaRPr lang="fr-FR" sz="1200" dirty="0"/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2285984" y="1571612"/>
            <a:ext cx="1143008" cy="71438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1571604" y="4286256"/>
            <a:ext cx="1285884" cy="285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Hémisphère Sud</a:t>
            </a:r>
            <a:endParaRPr lang="fr-FR" sz="1200" dirty="0"/>
          </a:p>
        </p:txBody>
      </p:sp>
      <p:cxnSp>
        <p:nvCxnSpPr>
          <p:cNvPr id="9" name="Connecteur droit avec flèche 8"/>
          <p:cNvCxnSpPr/>
          <p:nvPr/>
        </p:nvCxnSpPr>
        <p:spPr>
          <a:xfrm flipV="1">
            <a:off x="2786050" y="4000504"/>
            <a:ext cx="785818" cy="35719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6176" y="714356"/>
            <a:ext cx="8787232" cy="4719657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428596" y="5000636"/>
            <a:ext cx="857256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428596" y="5715016"/>
            <a:ext cx="814393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Les hémisphères sont les deux moitiés du globe terrestre séparées par l’Equateur</a:t>
            </a:r>
            <a:r>
              <a:rPr lang="fr-FR" dirty="0" smtClean="0"/>
              <a:t>.</a:t>
            </a:r>
            <a:endParaRPr lang="fr-FR" dirty="0"/>
          </a:p>
        </p:txBody>
      </p:sp>
      <p:cxnSp>
        <p:nvCxnSpPr>
          <p:cNvPr id="8" name="Connecteur droit 7"/>
          <p:cNvCxnSpPr/>
          <p:nvPr/>
        </p:nvCxnSpPr>
        <p:spPr>
          <a:xfrm>
            <a:off x="285720" y="3571876"/>
            <a:ext cx="885828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571472" y="4643446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L’Equateur</a:t>
            </a:r>
            <a:endParaRPr lang="fr-FR" dirty="0"/>
          </a:p>
        </p:txBody>
      </p:sp>
      <p:cxnSp>
        <p:nvCxnSpPr>
          <p:cNvPr id="11" name="Connecteur droit avec flèche 10"/>
          <p:cNvCxnSpPr/>
          <p:nvPr/>
        </p:nvCxnSpPr>
        <p:spPr>
          <a:xfrm rot="5400000" flipH="1" flipV="1">
            <a:off x="535753" y="4107661"/>
            <a:ext cx="928694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2428860" y="214290"/>
            <a:ext cx="4714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Les deux hémisphères, Nord et Sud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357158" y="714356"/>
            <a:ext cx="8643998" cy="2786082"/>
          </a:xfrm>
          <a:prstGeom prst="rect">
            <a:avLst/>
          </a:prstGeom>
          <a:solidFill>
            <a:srgbClr val="9999FF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4643438" y="1214422"/>
            <a:ext cx="2357454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Hémisphère Nord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6176" y="714356"/>
            <a:ext cx="8787232" cy="4719657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428596" y="5000636"/>
            <a:ext cx="857256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428596" y="5715016"/>
            <a:ext cx="814393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Les hémisphères sont les deux moitiés du globe terrestre séparées par l’Equateur</a:t>
            </a:r>
            <a:r>
              <a:rPr lang="fr-FR" dirty="0" smtClean="0"/>
              <a:t>.</a:t>
            </a:r>
            <a:endParaRPr lang="fr-FR" dirty="0"/>
          </a:p>
        </p:txBody>
      </p:sp>
      <p:cxnSp>
        <p:nvCxnSpPr>
          <p:cNvPr id="8" name="Connecteur droit 7"/>
          <p:cNvCxnSpPr/>
          <p:nvPr/>
        </p:nvCxnSpPr>
        <p:spPr>
          <a:xfrm>
            <a:off x="285720" y="3571876"/>
            <a:ext cx="885828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428596" y="2786058"/>
            <a:ext cx="121444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L’Equateur</a:t>
            </a:r>
            <a:endParaRPr lang="fr-FR" dirty="0"/>
          </a:p>
        </p:txBody>
      </p:sp>
      <p:cxnSp>
        <p:nvCxnSpPr>
          <p:cNvPr id="11" name="Connecteur droit avec flèche 10"/>
          <p:cNvCxnSpPr/>
          <p:nvPr/>
        </p:nvCxnSpPr>
        <p:spPr>
          <a:xfrm rot="5400000">
            <a:off x="749273" y="3321843"/>
            <a:ext cx="500860" cy="7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2428860" y="214290"/>
            <a:ext cx="4714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Les deux hémisphères, Nord et Sud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357158" y="3643314"/>
            <a:ext cx="8643998" cy="1714512"/>
          </a:xfrm>
          <a:prstGeom prst="rect">
            <a:avLst/>
          </a:prstGeom>
          <a:solidFill>
            <a:srgbClr val="9999FF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5572132" y="4572008"/>
            <a:ext cx="2357454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Hémisphère Sud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4275" y="-468313"/>
            <a:ext cx="6773863" cy="7800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ZoneTexte 2"/>
          <p:cNvSpPr txBox="1"/>
          <p:nvPr/>
        </p:nvSpPr>
        <p:spPr>
          <a:xfrm>
            <a:off x="2857488" y="357166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Les parallèles</a:t>
            </a:r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2071670" y="5357826"/>
            <a:ext cx="52149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Les parallèles sont les lignes imaginaires parallèles à l’Equateur.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857224" y="1214422"/>
            <a:ext cx="228601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Un parallèle</a:t>
            </a:r>
            <a:endParaRPr lang="fr-FR" dirty="0"/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1785918" y="1643050"/>
            <a:ext cx="1071570" cy="78581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6176" y="714356"/>
            <a:ext cx="8787232" cy="4719657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428596" y="5000636"/>
            <a:ext cx="857256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428596" y="5715016"/>
            <a:ext cx="814393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Les tropiques </a:t>
            </a:r>
            <a:r>
              <a:rPr lang="fr-FR" dirty="0" smtClean="0"/>
              <a:t>sont des </a:t>
            </a:r>
            <a:r>
              <a:rPr lang="fr-FR" b="1" dirty="0" smtClean="0"/>
              <a:t>parallèles remarquables </a:t>
            </a:r>
            <a:r>
              <a:rPr lang="fr-FR" dirty="0" smtClean="0"/>
              <a:t>situés à 23,26 degrés Nord.</a:t>
            </a:r>
            <a:endParaRPr lang="fr-FR" dirty="0"/>
          </a:p>
        </p:txBody>
      </p:sp>
      <p:cxnSp>
        <p:nvCxnSpPr>
          <p:cNvPr id="8" name="Connecteur droit 7"/>
          <p:cNvCxnSpPr/>
          <p:nvPr/>
        </p:nvCxnSpPr>
        <p:spPr>
          <a:xfrm>
            <a:off x="285720" y="3571876"/>
            <a:ext cx="885828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1285852" y="3071810"/>
            <a:ext cx="121444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L’Equateur</a:t>
            </a:r>
            <a:endParaRPr lang="fr-FR" dirty="0"/>
          </a:p>
        </p:txBody>
      </p:sp>
      <p:cxnSp>
        <p:nvCxnSpPr>
          <p:cNvPr id="11" name="Connecteur droit avec flèche 10"/>
          <p:cNvCxnSpPr>
            <a:stCxn id="9" idx="1"/>
          </p:cNvCxnSpPr>
          <p:nvPr/>
        </p:nvCxnSpPr>
        <p:spPr>
          <a:xfrm rot="10800000" flipV="1">
            <a:off x="999306" y="3256476"/>
            <a:ext cx="286546" cy="3161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1357290" y="214290"/>
            <a:ext cx="6215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Les lignes imaginaires remarquables: Equateur et </a:t>
            </a:r>
            <a:r>
              <a:rPr lang="fr-FR" b="1" dirty="0" smtClean="0"/>
              <a:t>tropiques</a:t>
            </a:r>
            <a:endParaRPr lang="fr-FR" b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5572132" y="4572008"/>
            <a:ext cx="2357454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Hémisphère Sud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5286380" y="1571612"/>
            <a:ext cx="2357454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Hémisphère Nord</a:t>
            </a:r>
            <a:endParaRPr lang="fr-FR" dirty="0"/>
          </a:p>
        </p:txBody>
      </p:sp>
      <p:cxnSp>
        <p:nvCxnSpPr>
          <p:cNvPr id="17" name="Connecteur droit 16"/>
          <p:cNvCxnSpPr/>
          <p:nvPr/>
        </p:nvCxnSpPr>
        <p:spPr>
          <a:xfrm>
            <a:off x="285720" y="2857496"/>
            <a:ext cx="8858280" cy="0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285720" y="4286256"/>
            <a:ext cx="885828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571472" y="2357430"/>
            <a:ext cx="392909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Le tropique du Cancer est situé au Nord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571472" y="4429132"/>
            <a:ext cx="435771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Le tropique du Capricorne est situé au Sud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473</Words>
  <Application>Microsoft Office PowerPoint</Application>
  <PresentationFormat>Affichage à l'écran (4:3)</PresentationFormat>
  <Paragraphs>66</Paragraphs>
  <Slides>27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28" baseType="lpstr">
      <vt:lpstr>Thème Office</vt:lpstr>
      <vt:lpstr>Se repérer sur Terre : lignes imaginaires et coordonnées d’un point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</vt:vector>
  </TitlesOfParts>
  <Company>Lycée Jean Renoir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Secondaire</cp:lastModifiedBy>
  <cp:revision>16</cp:revision>
  <dcterms:created xsi:type="dcterms:W3CDTF">2009-11-21T16:00:18Z</dcterms:created>
  <dcterms:modified xsi:type="dcterms:W3CDTF">2012-06-25T21:55:06Z</dcterms:modified>
</cp:coreProperties>
</file>