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9" r:id="rId3"/>
    <p:sldId id="284" r:id="rId4"/>
    <p:sldId id="261" r:id="rId5"/>
    <p:sldId id="263" r:id="rId6"/>
    <p:sldId id="265" r:id="rId7"/>
    <p:sldId id="266" r:id="rId8"/>
    <p:sldId id="267" r:id="rId9"/>
    <p:sldId id="288" r:id="rId10"/>
    <p:sldId id="268" r:id="rId11"/>
    <p:sldId id="269" r:id="rId12"/>
    <p:sldId id="285" r:id="rId13"/>
    <p:sldId id="286" r:id="rId14"/>
    <p:sldId id="290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10" autoAdjust="0"/>
    <p:restoredTop sz="94660"/>
  </p:normalViewPr>
  <p:slideViewPr>
    <p:cSldViewPr>
      <p:cViewPr varScale="1">
        <p:scale>
          <a:sx n="66" d="100"/>
          <a:sy n="66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921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BAD1D1-5CB5-44AC-9DF4-AF03F650443E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9B5F4-F401-4C42-9148-D8B936D9E4D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28E1D-24D8-4E9A-A11B-E293BC487D0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8C811-6905-413E-8296-58A1DFC896E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CEACA5-7F72-4021-B124-A44A9D24F5C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7D0330-9D47-4D96-A94A-883F453BB8D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3513C-5D05-4255-92FC-F892D09D870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FD0E6-FDA6-4E4B-BC47-2BCBA267FED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BD25C-F86D-49C5-9184-FE786D4A232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EBC14-325C-4AEB-AC39-ADAFAED8396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2DB24-5EFD-4E1F-B79B-67873402F75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52155-E8A6-4BD4-B9F0-7C285709A86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D5A1C-E862-4FD3-BB07-753DED0250A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97EF5-86FB-42EA-86D0-64AA37B5118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C4D25F-3A69-4390-B43D-3AB8D08961A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66FF">
                <a:gamma/>
                <a:shade val="46275"/>
                <a:invGamma/>
              </a:srgbClr>
            </a:gs>
            <a:gs pos="50000">
              <a:srgbClr val="FF66FF"/>
            </a:gs>
            <a:gs pos="100000">
              <a:srgbClr val="FF66FF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SI PHYSIQUE M’</a:t>
            </a:r>
            <a:r>
              <a:rPr lang="en-US">
                <a:cs typeface="Arial" charset="0"/>
              </a:rPr>
              <a:t>É</a:t>
            </a:r>
            <a:r>
              <a:rPr lang="fr-FR"/>
              <a:t>TAIT CONT</a:t>
            </a:r>
            <a:r>
              <a:rPr lang="en-US">
                <a:cs typeface="Arial" charset="0"/>
              </a:rPr>
              <a:t>É</a:t>
            </a:r>
            <a:r>
              <a:rPr lang="fr-FR"/>
              <a:t>E . . 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400"/>
              <a:t>Gilbert Reinisch</a:t>
            </a:r>
          </a:p>
          <a:p>
            <a:pPr>
              <a:lnSpc>
                <a:spcPct val="80000"/>
              </a:lnSpc>
            </a:pPr>
            <a:r>
              <a:rPr lang="fr-FR" sz="1800" i="1"/>
              <a:t>E-mail : gilbert@oca.eu</a:t>
            </a:r>
            <a:endParaRPr lang="fr-FR" sz="2400"/>
          </a:p>
          <a:p>
            <a:pPr>
              <a:lnSpc>
                <a:spcPct val="80000"/>
              </a:lnSpc>
            </a:pPr>
            <a:r>
              <a:rPr lang="fr-FR" sz="2400"/>
              <a:t>CNRS , Observatoire de la Côte d’Azur</a:t>
            </a:r>
          </a:p>
          <a:p>
            <a:pPr>
              <a:lnSpc>
                <a:spcPct val="80000"/>
              </a:lnSpc>
            </a:pPr>
            <a:r>
              <a:rPr lang="fr-FR" sz="2400" i="1"/>
              <a:t>Université de Nice Sophia-Antipolis</a:t>
            </a:r>
          </a:p>
          <a:p>
            <a:pPr>
              <a:lnSpc>
                <a:spcPct val="80000"/>
              </a:lnSpc>
            </a:pPr>
            <a:r>
              <a:rPr lang="fr-FR" sz="1800" i="1"/>
              <a:t>(Niamey, Lycée La Fontaine: mars 2010)</a:t>
            </a:r>
          </a:p>
          <a:p>
            <a:pPr>
              <a:lnSpc>
                <a:spcPct val="80000"/>
              </a:lnSpc>
            </a:pPr>
            <a:endParaRPr lang="fr-FR" sz="18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fr-FR"/>
              <a:t>=&gt;  le couple électron - positron</a:t>
            </a:r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50825" y="1844675"/>
            <a:ext cx="8713788" cy="4608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3600"/>
              <a:t>électron : charge  </a:t>
            </a:r>
            <a:r>
              <a:rPr lang="fr-FR" sz="3600" i="1"/>
              <a:t>e</a:t>
            </a:r>
            <a:r>
              <a:rPr lang="fr-FR" sz="3600"/>
              <a:t>  &lt;0 : masse  </a:t>
            </a:r>
            <a:r>
              <a:rPr lang="fr-FR" sz="3600" i="1"/>
              <a:t>m</a:t>
            </a:r>
          </a:p>
          <a:p>
            <a:pPr>
              <a:lnSpc>
                <a:spcPct val="90000"/>
              </a:lnSpc>
            </a:pPr>
            <a:r>
              <a:rPr lang="fr-FR" sz="3600"/>
              <a:t>positron</a:t>
            </a:r>
            <a:r>
              <a:rPr lang="fr-FR" sz="3600" i="1"/>
              <a:t> </a:t>
            </a:r>
            <a:r>
              <a:rPr lang="fr-FR" sz="3600"/>
              <a:t>: charge  </a:t>
            </a:r>
            <a:r>
              <a:rPr lang="fr-FR" sz="3600" i="1"/>
              <a:t>e</a:t>
            </a:r>
            <a:r>
              <a:rPr lang="fr-FR" sz="3600"/>
              <a:t>  &gt;0 : masse  </a:t>
            </a:r>
            <a:r>
              <a:rPr lang="fr-FR" sz="3600" i="1"/>
              <a:t>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3600"/>
              <a:t>  </a:t>
            </a:r>
            <a:endParaRPr lang="fr-FR" sz="3600" i="1"/>
          </a:p>
          <a:p>
            <a:pPr>
              <a:lnSpc>
                <a:spcPct val="90000"/>
              </a:lnSpc>
            </a:pPr>
            <a:r>
              <a:rPr lang="en-US" sz="3600"/>
              <a:t>Seule solution : il peut apparaître (ou disparaître) pendant le temps </a:t>
            </a:r>
            <a:r>
              <a:rPr lang="en-US" sz="3600" i="1" u="sng"/>
              <a:t>très court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/>
              <a:t>   </a:t>
            </a:r>
            <a:r>
              <a:rPr lang="el-GR" sz="3600">
                <a:cs typeface="Arial" charset="0"/>
              </a:rPr>
              <a:t>Δ</a:t>
            </a:r>
            <a:r>
              <a:rPr lang="en-US" sz="3600" i="1"/>
              <a:t>t ~ h / </a:t>
            </a:r>
            <a:r>
              <a:rPr lang="en-US" sz="3600" b="1" i="1"/>
              <a:t>2</a:t>
            </a:r>
            <a:r>
              <a:rPr lang="fr-FR" sz="3600" i="1"/>
              <a:t>mc</a:t>
            </a:r>
            <a:r>
              <a:rPr lang="en-US" sz="3600" i="1"/>
              <a:t>²</a:t>
            </a:r>
            <a:r>
              <a:rPr lang="en-US" sz="3600"/>
              <a:t> correspondant à  </a:t>
            </a:r>
            <a:r>
              <a:rPr lang="en-US" sz="3600" i="1"/>
              <a:t>E = </a:t>
            </a:r>
            <a:r>
              <a:rPr lang="en-US" sz="3600" b="1" i="1"/>
              <a:t>2</a:t>
            </a:r>
            <a:r>
              <a:rPr lang="fr-FR" sz="3600" i="1"/>
              <a:t>mc</a:t>
            </a:r>
            <a:r>
              <a:rPr lang="en-US" sz="3600" i="1"/>
              <a:t>²</a:t>
            </a:r>
            <a:r>
              <a:rPr lang="en-US" sz="3600"/>
              <a:t> une </a:t>
            </a:r>
            <a:r>
              <a:rPr lang="en-US" sz="3600" b="1" i="1" u="sng"/>
              <a:t>paire</a:t>
            </a:r>
            <a:r>
              <a:rPr lang="en-US" sz="3600"/>
              <a:t> électron-positron, de </a:t>
            </a:r>
            <a:r>
              <a:rPr lang="en-US" sz="3600" b="1"/>
              <a:t>charge totale nulle</a:t>
            </a:r>
            <a:r>
              <a:rPr lang="en-US" sz="3600"/>
              <a:t> !</a:t>
            </a:r>
          </a:p>
          <a:p>
            <a:pPr>
              <a:lnSpc>
                <a:spcPct val="90000"/>
              </a:lnSpc>
            </a:pPr>
            <a:endParaRPr lang="fr-FR" sz="3600" i="1"/>
          </a:p>
          <a:p>
            <a:pPr>
              <a:lnSpc>
                <a:spcPct val="90000"/>
              </a:lnSpc>
              <a:buFontTx/>
              <a:buNone/>
            </a:pPr>
            <a:endParaRPr lang="en-US" sz="3600">
              <a:cs typeface="Arial" charset="0"/>
            </a:endParaRPr>
          </a:p>
          <a:p>
            <a:pPr>
              <a:lnSpc>
                <a:spcPct val="90000"/>
              </a:lnSpc>
            </a:pPr>
            <a:endParaRPr lang="fr-FR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79388" y="115888"/>
            <a:ext cx="8964612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3600"/>
              <a:t>Application numérique :</a:t>
            </a:r>
          </a:p>
          <a:p>
            <a:r>
              <a:rPr lang="el-GR" sz="3600">
                <a:cs typeface="Arial" charset="0"/>
              </a:rPr>
              <a:t>Δ</a:t>
            </a:r>
            <a:r>
              <a:rPr lang="en-US" sz="3600"/>
              <a:t>t = 0,000000000000000000001 </a:t>
            </a:r>
          </a:p>
          <a:p>
            <a:r>
              <a:rPr lang="en-US" sz="3600"/>
              <a:t>= 10^(-21) seconde ! </a:t>
            </a:r>
          </a:p>
          <a:p>
            <a:endParaRPr lang="en-US" sz="3600"/>
          </a:p>
          <a:p>
            <a:r>
              <a:rPr lang="en-US" sz="3600"/>
              <a:t>Même sur des temps si extraordinairement courts, l’effet de la “création-destruction” (ou “fluctuation du vide”) de cette paire “électron-positron” peut être mesuré en laboratoire...</a:t>
            </a:r>
            <a:endParaRPr lang="el-GR" sz="4400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03213" y="5364163"/>
            <a:ext cx="87757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Ce qui fait de la mécanique quantique la théorie</a:t>
            </a:r>
          </a:p>
          <a:p>
            <a:r>
              <a:rPr lang="fr-FR"/>
              <a:t>la plus précise de l’histoire des sciences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706437"/>
          </a:xfrm>
        </p:spPr>
        <p:txBody>
          <a:bodyPr/>
          <a:lstStyle/>
          <a:p>
            <a:r>
              <a:rPr lang="fr-FR" sz="4000"/>
              <a:t>Ma biblio préférée …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640763" cy="55435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fr-FR" sz="2400"/>
              <a:t>« </a:t>
            </a:r>
            <a:r>
              <a:rPr lang="fr-FR" sz="2400" i="1"/>
              <a:t>ne dites pas à dieu ce qu’il doit faire</a:t>
            </a:r>
            <a:r>
              <a:rPr lang="fr-FR" sz="2400"/>
              <a:t> », F. De Closets, Seuil (2004) : </a:t>
            </a:r>
            <a:r>
              <a:rPr lang="fr-FR" sz="2400" u="sng"/>
              <a:t>très</a:t>
            </a:r>
            <a:r>
              <a:rPr lang="fr-FR" sz="2400"/>
              <a:t> bon bouquin, bien écrit, sur l’extraordinaire aventure de la physique au cours du XXème siècle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fr-FR" sz="2400"/>
              <a:t>« </a:t>
            </a:r>
            <a:r>
              <a:rPr lang="fr-FR" sz="2400" i="1"/>
              <a:t>initiation à la physique quantique</a:t>
            </a:r>
            <a:r>
              <a:rPr lang="fr-FR" sz="2400"/>
              <a:t> », V. Scarani, Vuibert (2003) : pas une seule équation; le top absolu pour illustrer les paradoxes de la méca Q, par exemple le coup du tirage à plie ou face pour les deux particules quantiques …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fr-FR" sz="2400"/>
              <a:t>« </a:t>
            </a:r>
            <a:r>
              <a:rPr lang="fr-FR" sz="2400" i="1"/>
              <a:t>le miroir aux neutrinos</a:t>
            </a:r>
            <a:r>
              <a:rPr lang="fr-FR" sz="2400"/>
              <a:t> », F. Vannucci, Odile Jacob (2003) : toujours pas d’équations; un poil plus trapu, mais plaisamment illustré de citations littéraires sur les miroirs … et, s’agissant des neutrinos, ça fait rêver !... Alors rêvons !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fr-FR" sz="2400"/>
              <a:t>« l’espace-temps », J. P. Auffray, Dominos-Flammarion (1996) : en un format de super-poche très réduit, l’élixir de ce qu’il faut savoir sur la genèse des idées de la physique moderne dans un langage très accessible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sz="2400"/>
          </a:p>
          <a:p>
            <a:pPr>
              <a:lnSpc>
                <a:spcPct val="80000"/>
              </a:lnSpc>
              <a:buFontTx/>
              <a:buNone/>
            </a:pPr>
            <a:endParaRPr lang="fr-F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88913"/>
            <a:ext cx="8785225" cy="648017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fr-FR" sz="2400"/>
              <a:t>« </a:t>
            </a:r>
            <a:r>
              <a:rPr lang="fr-FR" sz="2400" i="1"/>
              <a:t>lumière et matière: une étrange histoire</a:t>
            </a:r>
            <a:r>
              <a:rPr lang="fr-FR" sz="2400"/>
              <a:t> », R. Feynman, Points/Science-Seuil (1992) : un incroyable pari (réussi, bien sûr !) : l’électrodynamique quantique en quatre leçons, sans équations, par son génial inventeur !... A lire absolument .</a:t>
            </a:r>
          </a:p>
          <a:p>
            <a:pPr>
              <a:buFont typeface="Wingdings" pitchFamily="2" charset="2"/>
              <a:buChar char="q"/>
            </a:pPr>
            <a:r>
              <a:rPr lang="fr-FR" sz="2400"/>
              <a:t>« </a:t>
            </a:r>
            <a:r>
              <a:rPr lang="fr-FR" sz="2400" i="1"/>
              <a:t>une brève histoire du temps</a:t>
            </a:r>
            <a:r>
              <a:rPr lang="fr-FR" sz="2400"/>
              <a:t> », S. Hawking, Flammarion (1988) : pas une seule équation non plus; et en prime, l’une des plus célèbres signatures de la cosmologie moderne </a:t>
            </a:r>
          </a:p>
          <a:p>
            <a:pPr>
              <a:buFont typeface="Wingdings" pitchFamily="2" charset="2"/>
              <a:buChar char="q"/>
            </a:pPr>
            <a:r>
              <a:rPr lang="fr-FR" sz="2400"/>
              <a:t>« </a:t>
            </a:r>
            <a:r>
              <a:rPr lang="fr-FR" sz="2400" i="1"/>
              <a:t>les trous noirs</a:t>
            </a:r>
            <a:r>
              <a:rPr lang="fr-FR" sz="2400"/>
              <a:t> », J. P. Luminet, Points/Science-Seuil (1992) : excellent parcours, quoiqu’un peu ardu parfois, dans le zoo des bé-bêtes gravitationnelles, à la recherche des fascinants trous noirs … La dédicace à elle seule vaut le détour : « </a:t>
            </a:r>
            <a:r>
              <a:rPr lang="fr-FR" sz="2400" b="1"/>
              <a:t>je dédie ce livre à tous ceux pour qui chaque réponse est une question</a:t>
            </a:r>
            <a:r>
              <a:rPr lang="fr-FR" sz="2400"/>
              <a:t> » !... A nous, donc !</a:t>
            </a:r>
          </a:p>
          <a:p>
            <a:pPr>
              <a:buFont typeface="Wingdings" pitchFamily="2" charset="2"/>
              <a:buChar char="q"/>
            </a:pPr>
            <a:r>
              <a:rPr lang="fr-FR" sz="2400"/>
              <a:t>… et toujours, bien sûr, Baudelaire : « </a:t>
            </a:r>
            <a:r>
              <a:rPr lang="fr-FR" sz="2400" i="1"/>
              <a:t>la nature est un temple où de vivants piliers / laissent parfois sortir de confuses paroles …</a:t>
            </a:r>
            <a:r>
              <a:rPr lang="fr-FR" sz="2400"/>
              <a:t> », Correspondances, XIXème siècle</a:t>
            </a:r>
          </a:p>
          <a:p>
            <a:pPr>
              <a:buFont typeface="Wingdings" pitchFamily="2" charset="2"/>
              <a:buChar char="q"/>
            </a:pPr>
            <a:endParaRPr lang="fr-F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80" name="Picture 4" descr="CIMG35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0800" y="990600"/>
            <a:ext cx="65024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6" name="Picture 4" descr="hiverSUITE08 3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fr-FR"/>
              <a:t>La relativité d’Einstein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28763"/>
            <a:ext cx="8713788" cy="532923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fr-FR" sz="2800"/>
              <a:t> </a:t>
            </a:r>
            <a:r>
              <a:rPr lang="fr-FR" sz="2800" i="1"/>
              <a:t>Qualitativement</a:t>
            </a:r>
            <a:r>
              <a:rPr lang="fr-FR" sz="2800"/>
              <a:t>, elle traduit deux idées </a:t>
            </a:r>
            <a:r>
              <a:rPr lang="fr-FR" sz="2800" u="sng"/>
              <a:t>très simples:</a:t>
            </a:r>
            <a:endParaRPr lang="fr-FR" sz="2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FR" sz="2800"/>
              <a:t>	1) </a:t>
            </a:r>
            <a:r>
              <a:rPr lang="fr-FR" sz="2800" b="1"/>
              <a:t>l’espace et le temps ne sont plus indépendants: ils se fondent l’un et l’autre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FR" sz="2800" b="1"/>
              <a:t>	dans un nouveau concept à 3+1=4 dimensions: l’espace-temps.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sz="280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sz="2800" b="1"/>
              <a:t>	2) la matière crée la courbure de l’espace-temps; la courbure de l’espace-temps détermine le mouvement de la matière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sz="280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fr-FR" sz="2800" i="1"/>
              <a:t>Quantitativement</a:t>
            </a:r>
            <a:r>
              <a:rPr lang="fr-FR" sz="2800"/>
              <a:t>, le formalisme mathématique devient </a:t>
            </a:r>
            <a:r>
              <a:rPr lang="fr-FR" sz="2800" u="sng"/>
              <a:t>très compliqué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7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fr-FR" sz="4000"/>
              <a:t>Mais peut-on accélérer indéfiniment une particule ?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567737" cy="4464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b="1" i="1" u="sng"/>
              <a:t>OUI</a:t>
            </a:r>
            <a:r>
              <a:rPr lang="fr-FR"/>
              <a:t>  répond la mécanique classique : par exemple dans un champ de pesanteur uniforme et en se donnant un temps infini</a:t>
            </a:r>
          </a:p>
          <a:p>
            <a:pPr>
              <a:lnSpc>
                <a:spcPct val="90000"/>
              </a:lnSpc>
            </a:pPr>
            <a:endParaRPr lang="fr-FR"/>
          </a:p>
          <a:p>
            <a:pPr>
              <a:lnSpc>
                <a:spcPct val="90000"/>
              </a:lnSpc>
            </a:pPr>
            <a:r>
              <a:rPr lang="fr-FR" b="1" i="1" u="sng"/>
              <a:t>NON</a:t>
            </a:r>
            <a:r>
              <a:rPr lang="fr-FR"/>
              <a:t>  répond la Nature : il existe une </a:t>
            </a:r>
            <a:r>
              <a:rPr lang="fr-FR" u="sng"/>
              <a:t>vitesse limite</a:t>
            </a:r>
            <a:r>
              <a:rPr lang="fr-FR"/>
              <a:t> (</a:t>
            </a:r>
            <a:r>
              <a:rPr lang="fr-FR" i="1"/>
              <a:t>c</a:t>
            </a:r>
            <a:r>
              <a:rPr lang="fr-FR"/>
              <a:t> = vitesse de la lumière) telle que quand on s’en approche, « tout se mélange» et on ne « reconnaît plus rien »: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/>
              <a:t>l’</a:t>
            </a:r>
            <a:r>
              <a:rPr lang="fr-FR" b="1" i="1"/>
              <a:t>espace</a:t>
            </a:r>
            <a:r>
              <a:rPr lang="fr-FR"/>
              <a:t>, le </a:t>
            </a:r>
            <a:r>
              <a:rPr lang="fr-FR" b="1" i="1"/>
              <a:t>temps</a:t>
            </a:r>
            <a:r>
              <a:rPr lang="fr-FR"/>
              <a:t>, l’</a:t>
            </a:r>
            <a:r>
              <a:rPr lang="fr-FR" b="1" i="1"/>
              <a:t>énergie</a:t>
            </a:r>
            <a:r>
              <a:rPr lang="fr-FR"/>
              <a:t>, la </a:t>
            </a:r>
            <a:r>
              <a:rPr lang="fr-FR" b="1" i="1"/>
              <a:t>masse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  <a:solidFill>
            <a:srgbClr val="CCFFFF"/>
          </a:solidFill>
        </p:spPr>
        <p:txBody>
          <a:bodyPr/>
          <a:lstStyle/>
          <a:p>
            <a:r>
              <a:rPr lang="fr-FR"/>
              <a:t>Mécanique relativiste</a:t>
            </a:r>
            <a:endParaRPr lang="fr-FR">
              <a:cs typeface="Arial" charset="0"/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492500" y="1600200"/>
            <a:ext cx="5194300" cy="4924425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fr-FR" sz="2400"/>
              <a:t>	</a:t>
            </a:r>
            <a:r>
              <a:rPr lang="fr-FR"/>
              <a:t>La </a:t>
            </a:r>
            <a:r>
              <a:rPr lang="fr-FR" b="1" i="1"/>
              <a:t>masse</a:t>
            </a:r>
            <a:r>
              <a:rPr lang="fr-FR"/>
              <a:t>, c’est de </a:t>
            </a:r>
            <a:r>
              <a:rPr lang="fr-FR" u="sng"/>
              <a:t>l’énergie</a:t>
            </a:r>
            <a:r>
              <a:rPr lang="fr-FR" sz="24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sz="2400"/>
          </a:p>
          <a:p>
            <a:pPr>
              <a:lnSpc>
                <a:spcPct val="80000"/>
              </a:lnSpc>
              <a:buFontTx/>
              <a:buNone/>
            </a:pPr>
            <a:r>
              <a:rPr lang="fr-FR" sz="2400"/>
              <a:t>	et 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sz="2400" b="1" i="1"/>
          </a:p>
          <a:p>
            <a:pPr>
              <a:lnSpc>
                <a:spcPct val="80000"/>
              </a:lnSpc>
              <a:buFontTx/>
              <a:buNone/>
            </a:pPr>
            <a:r>
              <a:rPr lang="fr-FR" sz="2400" b="1" i="1"/>
              <a:t>	</a:t>
            </a:r>
            <a:r>
              <a:rPr lang="fr-FR" b="1" i="1"/>
              <a:t>l’énergie</a:t>
            </a:r>
            <a:r>
              <a:rPr lang="fr-FR"/>
              <a:t>, c’est de la </a:t>
            </a:r>
            <a:r>
              <a:rPr lang="fr-FR" u="sng"/>
              <a:t>masse</a:t>
            </a:r>
            <a:r>
              <a:rPr lang="fr-FR" sz="2400"/>
              <a:t> : </a:t>
            </a:r>
            <a:r>
              <a:rPr lang="fr-FR" sz="2800"/>
              <a:t>on peut transformer de l’énergie en matière ou de la matière en énergie selon la fameuse loi</a:t>
            </a:r>
          </a:p>
          <a:p>
            <a:pPr>
              <a:lnSpc>
                <a:spcPct val="80000"/>
              </a:lnSpc>
            </a:pPr>
            <a:endParaRPr lang="fr-FR" sz="2800"/>
          </a:p>
          <a:p>
            <a:pPr>
              <a:lnSpc>
                <a:spcPct val="80000"/>
              </a:lnSpc>
              <a:buFontTx/>
              <a:buNone/>
            </a:pPr>
            <a:r>
              <a:rPr lang="fr-FR" sz="2400"/>
              <a:t>                </a:t>
            </a:r>
            <a:r>
              <a:rPr lang="fr-FR" sz="4000" b="1"/>
              <a:t>E = m c</a:t>
            </a:r>
            <a:r>
              <a:rPr lang="en-US" sz="4000" b="1">
                <a:cs typeface="Arial" charset="0"/>
              </a:rPr>
              <a:t>²</a:t>
            </a:r>
          </a:p>
        </p:txBody>
      </p:sp>
      <p:pic>
        <p:nvPicPr>
          <p:cNvPr id="43015" name="Picture 7" descr="BD18217_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2349500"/>
            <a:ext cx="2157412" cy="3124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fr-FR" sz="4000"/>
              <a:t>Peut-on réduire à l’infini l’espace et le temps 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497887" cy="5040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b="1" i="1" u="sng"/>
              <a:t>OUI</a:t>
            </a:r>
            <a:r>
              <a:rPr lang="fr-FR" sz="2800"/>
              <a:t> , répond la mécanique classique :  </a:t>
            </a:r>
            <a:r>
              <a:rPr lang="fr-FR" sz="2400"/>
              <a:t>par exemple en tentant de reproduire pour l’atome de dimension 1/100 000 000</a:t>
            </a:r>
            <a:r>
              <a:rPr lang="en-US" sz="2400">
                <a:cs typeface="Arial" charset="0"/>
              </a:rPr>
              <a:t>  cm</a:t>
            </a:r>
            <a:r>
              <a:rPr lang="fr-FR" sz="2400"/>
              <a:t> un mini système solaire: atome dit « de </a:t>
            </a:r>
            <a:r>
              <a:rPr lang="fr-FR" sz="2400" i="1"/>
              <a:t>Bohr</a:t>
            </a:r>
            <a:r>
              <a:rPr lang="fr-FR" sz="2400"/>
              <a:t> », début du XXème siècle)</a:t>
            </a:r>
          </a:p>
          <a:p>
            <a:pPr>
              <a:lnSpc>
                <a:spcPct val="80000"/>
              </a:lnSpc>
            </a:pPr>
            <a:endParaRPr lang="fr-FR" sz="2400"/>
          </a:p>
          <a:p>
            <a:pPr>
              <a:lnSpc>
                <a:spcPct val="80000"/>
              </a:lnSpc>
            </a:pPr>
            <a:r>
              <a:rPr lang="fr-FR" b="1" i="1" u="sng"/>
              <a:t>NON</a:t>
            </a:r>
            <a:r>
              <a:rPr lang="fr-FR"/>
              <a:t> </a:t>
            </a:r>
            <a:r>
              <a:rPr lang="fr-FR" sz="2800"/>
              <a:t>, répond la Nature :</a:t>
            </a:r>
            <a:r>
              <a:rPr lang="fr-FR" sz="2400"/>
              <a:t> quand on veut réduire le </a:t>
            </a:r>
            <a:r>
              <a:rPr lang="fr-FR" sz="2400" b="1" i="1"/>
              <a:t>produit</a:t>
            </a:r>
            <a:r>
              <a:rPr lang="fr-FR" sz="2400"/>
              <a:t> de  la masse  </a:t>
            </a:r>
            <a:r>
              <a:rPr lang="fr-FR" sz="2400" i="1"/>
              <a:t>m</a:t>
            </a:r>
            <a:r>
              <a:rPr lang="fr-FR" sz="2400"/>
              <a:t> , de l’incertitude </a:t>
            </a:r>
            <a:r>
              <a:rPr lang="el-GR" sz="2400" i="1">
                <a:cs typeface="Arial" charset="0"/>
              </a:rPr>
              <a:t>Δ</a:t>
            </a:r>
            <a:r>
              <a:rPr lang="fr-FR" sz="2400" b="1" i="1">
                <a:cs typeface="Arial" charset="0"/>
              </a:rPr>
              <a:t>x</a:t>
            </a:r>
            <a:r>
              <a:rPr lang="fr-FR" sz="2400" b="1">
                <a:cs typeface="Arial" charset="0"/>
              </a:rPr>
              <a:t> </a:t>
            </a:r>
            <a:r>
              <a:rPr lang="fr-FR" sz="2400">
                <a:cs typeface="Arial" charset="0"/>
              </a:rPr>
              <a:t>sur la</a:t>
            </a:r>
            <a:r>
              <a:rPr lang="fr-FR" sz="2400" b="1">
                <a:cs typeface="Arial" charset="0"/>
              </a:rPr>
              <a:t> </a:t>
            </a:r>
            <a:r>
              <a:rPr lang="fr-FR" sz="2400"/>
              <a:t>position </a:t>
            </a:r>
            <a:r>
              <a:rPr lang="fr-FR" sz="2400" b="1" i="1"/>
              <a:t>x</a:t>
            </a:r>
            <a:r>
              <a:rPr lang="fr-FR" sz="2400"/>
              <a:t> , et de l’incertitude </a:t>
            </a:r>
            <a:r>
              <a:rPr lang="el-GR" sz="2400" i="1">
                <a:cs typeface="Arial" charset="0"/>
              </a:rPr>
              <a:t>Δ</a:t>
            </a:r>
            <a:r>
              <a:rPr lang="fr-FR" sz="2400" i="1">
                <a:cs typeface="Arial" charset="0"/>
              </a:rPr>
              <a:t>v</a:t>
            </a:r>
            <a:r>
              <a:rPr lang="fr-FR" sz="2400" b="1">
                <a:cs typeface="Arial" charset="0"/>
              </a:rPr>
              <a:t> </a:t>
            </a:r>
            <a:r>
              <a:rPr lang="fr-FR" sz="2400">
                <a:cs typeface="Arial" charset="0"/>
              </a:rPr>
              <a:t>sur la</a:t>
            </a:r>
            <a:r>
              <a:rPr lang="fr-FR" sz="2400" b="1">
                <a:cs typeface="Arial" charset="0"/>
              </a:rPr>
              <a:t> </a:t>
            </a:r>
            <a:r>
              <a:rPr lang="fr-FR" sz="2400"/>
              <a:t>vitesse </a:t>
            </a:r>
            <a:r>
              <a:rPr lang="fr-FR" sz="2400" i="1"/>
              <a:t>v</a:t>
            </a:r>
            <a:r>
              <a:rPr lang="fr-FR" sz="2400"/>
              <a:t>  d’une particule, il existe une limite dite « </a:t>
            </a:r>
            <a:r>
              <a:rPr lang="fr-FR" sz="2800" b="1" i="1" u="sng"/>
              <a:t>quantique</a:t>
            </a:r>
            <a:r>
              <a:rPr lang="fr-FR" sz="2400"/>
              <a:t> », de valeur numérique </a:t>
            </a:r>
            <a:r>
              <a:rPr lang="fr-FR" sz="2800" i="1"/>
              <a:t>h</a:t>
            </a:r>
            <a:r>
              <a:rPr lang="fr-FR" sz="2400"/>
              <a:t>, en dessous de laquelle on ne descend jamais : c’est le fameux </a:t>
            </a:r>
            <a:r>
              <a:rPr lang="fr-FR" sz="2800" i="1" u="sng"/>
              <a:t>principe d’incertitude</a:t>
            </a:r>
            <a:r>
              <a:rPr lang="fr-FR" sz="2400"/>
              <a:t>:</a:t>
            </a:r>
          </a:p>
          <a:p>
            <a:pPr>
              <a:lnSpc>
                <a:spcPct val="80000"/>
              </a:lnSpc>
            </a:pPr>
            <a:endParaRPr lang="fr-FR" sz="2400"/>
          </a:p>
          <a:p>
            <a:pPr>
              <a:lnSpc>
                <a:spcPct val="80000"/>
              </a:lnSpc>
              <a:buFontTx/>
              <a:buNone/>
            </a:pPr>
            <a:r>
              <a:rPr lang="fr-FR" sz="2400"/>
              <a:t>                   </a:t>
            </a:r>
            <a:r>
              <a:rPr lang="fr-FR" sz="2800" i="1"/>
              <a:t>m . </a:t>
            </a:r>
            <a:r>
              <a:rPr lang="el-GR" sz="2400" i="1">
                <a:cs typeface="Arial" charset="0"/>
              </a:rPr>
              <a:t>Δ</a:t>
            </a:r>
            <a:r>
              <a:rPr lang="fr-FR" sz="2400" b="1" i="1">
                <a:cs typeface="Arial" charset="0"/>
              </a:rPr>
              <a:t>x . </a:t>
            </a:r>
            <a:r>
              <a:rPr lang="el-GR" sz="2400" i="1">
                <a:cs typeface="Arial" charset="0"/>
              </a:rPr>
              <a:t>Δ</a:t>
            </a:r>
            <a:r>
              <a:rPr lang="fr-FR" sz="2400" b="1" i="1">
                <a:cs typeface="Arial" charset="0"/>
              </a:rPr>
              <a:t> </a:t>
            </a:r>
            <a:r>
              <a:rPr lang="fr-FR" sz="2800" i="1"/>
              <a:t>v  </a:t>
            </a:r>
            <a:r>
              <a:rPr lang="en-US" sz="2800" i="1">
                <a:cs typeface="Arial" charset="0"/>
              </a:rPr>
              <a:t>&gt;  h</a:t>
            </a:r>
            <a:r>
              <a:rPr lang="en-US" sz="2400" i="1">
                <a:cs typeface="Arial" charset="0"/>
              </a:rPr>
              <a:t>  =/=  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cs typeface="Arial" charset="0"/>
              </a:rPr>
              <a:t>(le nombre  </a:t>
            </a:r>
            <a:r>
              <a:rPr lang="en-US" sz="2800" i="1">
                <a:cs typeface="Arial" charset="0"/>
              </a:rPr>
              <a:t>h</a:t>
            </a:r>
            <a:r>
              <a:rPr lang="en-US" sz="2400">
                <a:cs typeface="Arial" charset="0"/>
              </a:rPr>
              <a:t>  est très très très petit, mais </a:t>
            </a:r>
            <a:r>
              <a:rPr lang="en-US" sz="2400" b="1" i="1">
                <a:cs typeface="Arial" charset="0"/>
              </a:rPr>
              <a:t>pas nul</a:t>
            </a:r>
            <a:r>
              <a:rPr lang="en-US" sz="2400">
                <a:cs typeface="Arial" charset="0"/>
              </a:rPr>
              <a:t> 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fr-FR" sz="4000"/>
              <a:t>Conséquence : mécanique quantique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744663"/>
            <a:ext cx="5761037" cy="511333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fr-FR" i="1"/>
              <a:t>m . </a:t>
            </a:r>
            <a:r>
              <a:rPr lang="el-GR" sz="2800" i="1">
                <a:cs typeface="Arial" charset="0"/>
              </a:rPr>
              <a:t>Δ</a:t>
            </a:r>
            <a:r>
              <a:rPr lang="fr-FR" sz="2800" b="1" i="1">
                <a:cs typeface="Arial" charset="0"/>
              </a:rPr>
              <a:t>x . </a:t>
            </a:r>
            <a:r>
              <a:rPr lang="el-GR" sz="2800" i="1">
                <a:cs typeface="Arial" charset="0"/>
              </a:rPr>
              <a:t>Δ</a:t>
            </a:r>
            <a:r>
              <a:rPr lang="fr-FR" sz="2800" b="1" i="1">
                <a:cs typeface="Arial" charset="0"/>
              </a:rPr>
              <a:t> </a:t>
            </a:r>
            <a:r>
              <a:rPr lang="fr-FR" i="1"/>
              <a:t>v  </a:t>
            </a:r>
            <a:r>
              <a:rPr lang="en-US" i="1">
                <a:cs typeface="Arial" charset="0"/>
              </a:rPr>
              <a:t>&gt;  h</a:t>
            </a:r>
            <a:r>
              <a:rPr lang="en-US" sz="2800" i="1">
                <a:cs typeface="Arial" charset="0"/>
              </a:rPr>
              <a:t>  =/=  0 ; </a:t>
            </a:r>
            <a:r>
              <a:rPr lang="en-US" sz="3600" i="1">
                <a:cs typeface="Arial" charset="0"/>
              </a:rPr>
              <a:t>Donc</a:t>
            </a:r>
            <a:r>
              <a:rPr lang="en-US" sz="2800" i="1">
                <a:cs typeface="Arial" charset="0"/>
              </a:rPr>
              <a:t>:</a:t>
            </a:r>
          </a:p>
          <a:p>
            <a:pPr>
              <a:lnSpc>
                <a:spcPct val="90000"/>
              </a:lnSpc>
              <a:buFont typeface="Symbol" pitchFamily="18" charset="2"/>
              <a:buChar char="Þ"/>
            </a:pPr>
            <a:r>
              <a:rPr lang="en-US" sz="2800" b="1" i="1">
                <a:cs typeface="Arial" charset="0"/>
              </a:rPr>
              <a:t> l’état de repos </a:t>
            </a:r>
            <a:r>
              <a:rPr lang="en-US" sz="2800">
                <a:cs typeface="Arial" charset="0"/>
              </a:rPr>
              <a:t>(v=</a:t>
            </a:r>
            <a:r>
              <a:rPr lang="el-GR" sz="2800">
                <a:cs typeface="Arial" charset="0"/>
              </a:rPr>
              <a:t>Δ</a:t>
            </a:r>
            <a:r>
              <a:rPr lang="fr-FR" sz="2800">
                <a:cs typeface="Arial" charset="0"/>
              </a:rPr>
              <a:t>v=</a:t>
            </a:r>
            <a:r>
              <a:rPr lang="en-US" sz="2800">
                <a:cs typeface="Arial" charset="0"/>
              </a:rPr>
              <a:t>0)</a:t>
            </a:r>
            <a:r>
              <a:rPr lang="en-US" sz="2800" b="1" i="1">
                <a:cs typeface="Arial" charset="0"/>
              </a:rPr>
              <a:t> n’existe pas</a:t>
            </a:r>
            <a:r>
              <a:rPr lang="en-US" sz="2400">
                <a:cs typeface="Arial" charset="0"/>
              </a:rPr>
              <a:t> : </a:t>
            </a:r>
            <a:r>
              <a:rPr lang="en-US" sz="2800">
                <a:cs typeface="Arial" charset="0"/>
              </a:rPr>
              <a:t>la particule est </a:t>
            </a:r>
            <a:r>
              <a:rPr lang="en-US" sz="2800" b="1" i="1" u="sng">
                <a:cs typeface="Arial" charset="0"/>
              </a:rPr>
              <a:t>toujours en mouvement</a:t>
            </a:r>
            <a:endParaRPr lang="en-US" sz="2800" b="1" i="1">
              <a:cs typeface="Arial" charset="0"/>
            </a:endParaRP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fr-FR" sz="2800"/>
          </a:p>
          <a:p>
            <a:pPr>
              <a:lnSpc>
                <a:spcPct val="90000"/>
              </a:lnSpc>
              <a:buFont typeface="Symbol" pitchFamily="18" charset="2"/>
              <a:buChar char="Þ"/>
            </a:pPr>
            <a:r>
              <a:rPr lang="en-US" sz="2800" b="1" i="1">
                <a:cs typeface="Arial" charset="0"/>
              </a:rPr>
              <a:t> le vide absolu</a:t>
            </a:r>
            <a:r>
              <a:rPr lang="en-US" sz="2800">
                <a:cs typeface="Arial" charset="0"/>
              </a:rPr>
              <a:t> : E ~(½) m v² = 0 </a:t>
            </a:r>
            <a:r>
              <a:rPr lang="en-US" sz="2800" b="1" i="1">
                <a:cs typeface="Arial" charset="0"/>
              </a:rPr>
              <a:t>n’existe pas non plus</a:t>
            </a:r>
            <a:r>
              <a:rPr lang="en-US" sz="2800">
                <a:cs typeface="Arial" charset="0"/>
              </a:rPr>
              <a:t> </a:t>
            </a:r>
            <a:r>
              <a:rPr lang="en-US" sz="2800" i="1">
                <a:cs typeface="Arial" charset="0"/>
              </a:rPr>
              <a:t>: </a:t>
            </a:r>
            <a:r>
              <a:rPr lang="fr-FR" sz="2800" b="1" u="sng"/>
              <a:t>le vide contient toujours de l’énergie</a:t>
            </a:r>
            <a:r>
              <a:rPr lang="fr-FR" sz="2800" b="1"/>
              <a:t> ! </a:t>
            </a:r>
            <a:r>
              <a:rPr lang="en-US" sz="2800">
                <a:cs typeface="Arial" charset="0"/>
              </a:rPr>
              <a:t>(c’est ce qu’on appelle “l’énergie du vide” ou les “</a:t>
            </a:r>
            <a:r>
              <a:rPr lang="en-US" sz="2800" i="1">
                <a:cs typeface="Arial" charset="0"/>
              </a:rPr>
              <a:t>fluctuations quantiques</a:t>
            </a:r>
            <a:r>
              <a:rPr lang="en-US" sz="2800">
                <a:cs typeface="Arial" charset="0"/>
              </a:rPr>
              <a:t>”)</a:t>
            </a:r>
            <a:endParaRPr lang="fr-FR" sz="2800">
              <a:cs typeface="Arial" charset="0"/>
            </a:endParaRPr>
          </a:p>
        </p:txBody>
      </p:sp>
      <p:pic>
        <p:nvPicPr>
          <p:cNvPr id="47112" name="Picture 8" descr="j028603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156325" y="2565400"/>
            <a:ext cx="2592388" cy="2498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r>
              <a:rPr lang="fr-FR"/>
              <a:t>mécanique quantique relativiste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773238"/>
            <a:ext cx="9036050" cy="4924425"/>
          </a:xfrm>
        </p:spPr>
        <p:txBody>
          <a:bodyPr/>
          <a:lstStyle/>
          <a:p>
            <a:r>
              <a:rPr lang="fr-FR" sz="2800"/>
              <a:t>puisque le </a:t>
            </a:r>
            <a:r>
              <a:rPr lang="fr-FR" i="1"/>
              <a:t>vide contient de l’énergie E</a:t>
            </a:r>
            <a:r>
              <a:rPr lang="fr-FR" sz="2800"/>
              <a:t>, et puisque </a:t>
            </a:r>
            <a:r>
              <a:rPr lang="fr-FR" i="1"/>
              <a:t>l’énergie, c’est de la masse</a:t>
            </a:r>
            <a:r>
              <a:rPr lang="fr-FR" sz="2800"/>
              <a:t>, alors</a:t>
            </a:r>
          </a:p>
          <a:p>
            <a:pPr>
              <a:buFontTx/>
              <a:buNone/>
            </a:pPr>
            <a:endParaRPr lang="fr-FR" sz="2800"/>
          </a:p>
          <a:p>
            <a:pPr>
              <a:buFontTx/>
              <a:buNone/>
            </a:pPr>
            <a:r>
              <a:rPr lang="fr-FR" sz="2800"/>
              <a:t>   	</a:t>
            </a:r>
            <a:r>
              <a:rPr lang="fr-FR" sz="3600" b="1" i="1"/>
              <a:t>le vide contient de la masse m=E/c</a:t>
            </a:r>
            <a:r>
              <a:rPr lang="fr-FR" sz="3600" b="1" i="1">
                <a:cs typeface="Arial" charset="0"/>
              </a:rPr>
              <a:t>²</a:t>
            </a:r>
          </a:p>
          <a:p>
            <a:pPr>
              <a:buFontTx/>
              <a:buNone/>
            </a:pPr>
            <a:r>
              <a:rPr lang="fr-FR" b="1" i="1"/>
              <a:t> </a:t>
            </a:r>
          </a:p>
          <a:p>
            <a:pPr>
              <a:buFontTx/>
              <a:buNone/>
            </a:pPr>
            <a:r>
              <a:rPr lang="en-US" sz="2800">
                <a:cs typeface="Arial" charset="0"/>
              </a:rPr>
              <a:t>	lorsque l’on s’approche de la limite des </a:t>
            </a:r>
            <a:r>
              <a:rPr lang="en-US" i="1">
                <a:cs typeface="Arial" charset="0"/>
              </a:rPr>
              <a:t>fluctuations quantiques</a:t>
            </a:r>
            <a:r>
              <a:rPr lang="en-US" sz="2800" b="1" i="1">
                <a:cs typeface="Arial" charset="0"/>
              </a:rPr>
              <a:t> </a:t>
            </a:r>
            <a:r>
              <a:rPr lang="fr-FR" sz="2800">
                <a:cs typeface="Arial" charset="0"/>
              </a:rPr>
              <a:t>définies par le très très très très très petit intervalle de temps :</a:t>
            </a:r>
          </a:p>
          <a:p>
            <a:pPr>
              <a:buFontTx/>
              <a:buNone/>
            </a:pPr>
            <a:r>
              <a:rPr lang="fr-FR" sz="2800">
                <a:cs typeface="Arial" charset="0"/>
              </a:rPr>
              <a:t>   </a:t>
            </a:r>
            <a:r>
              <a:rPr lang="el-GR" sz="2800">
                <a:cs typeface="Arial" charset="0"/>
              </a:rPr>
              <a:t>Δ</a:t>
            </a:r>
            <a:r>
              <a:rPr lang="en-US" sz="2800" b="1">
                <a:cs typeface="Arial" charset="0"/>
              </a:rPr>
              <a:t>t  ~  h / E = h / mc²</a:t>
            </a:r>
            <a:r>
              <a:rPr lang="en-US" sz="2400">
                <a:cs typeface="Arial" charset="0"/>
              </a:rPr>
              <a:t> ~ </a:t>
            </a:r>
            <a:r>
              <a:rPr lang="en-US" sz="2800"/>
              <a:t>0,000000000000000000001 s !</a:t>
            </a:r>
            <a:endParaRPr lang="fr-F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  <a:solidFill>
            <a:srgbClr val="CCFFFF"/>
          </a:solidFill>
        </p:spPr>
        <p:txBody>
          <a:bodyPr/>
          <a:lstStyle/>
          <a:p>
            <a:r>
              <a:rPr lang="fr-FR" sz="4000"/>
              <a:t>exemple: un électron de masse </a:t>
            </a:r>
            <a:r>
              <a:rPr lang="fr-FR" sz="4000" i="1"/>
              <a:t>m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713788" cy="4525962"/>
          </a:xfrm>
        </p:spPr>
        <p:txBody>
          <a:bodyPr/>
          <a:lstStyle/>
          <a:p>
            <a:r>
              <a:rPr lang="fr-FR" sz="3600"/>
              <a:t>Est-ce qu’ un électron dont l’énergie-de-masse est   </a:t>
            </a:r>
            <a:r>
              <a:rPr lang="fr-FR" sz="3600" i="1"/>
              <a:t>E = mc</a:t>
            </a:r>
            <a:r>
              <a:rPr lang="en-US" sz="3600" i="1"/>
              <a:t>²</a:t>
            </a:r>
            <a:r>
              <a:rPr lang="en-US" sz="3600"/>
              <a:t> </a:t>
            </a:r>
            <a:r>
              <a:rPr lang="fr-FR" sz="3600"/>
              <a:t>peut « </a:t>
            </a:r>
            <a:r>
              <a:rPr lang="fr-FR" sz="3600" i="1"/>
              <a:t>apparaître</a:t>
            </a:r>
            <a:r>
              <a:rPr lang="fr-FR" sz="3600"/>
              <a:t> » </a:t>
            </a:r>
            <a:r>
              <a:rPr lang="en-US" sz="3600"/>
              <a:t>(ou </a:t>
            </a:r>
            <a:r>
              <a:rPr lang="fr-FR" sz="3600"/>
              <a:t>« </a:t>
            </a:r>
            <a:r>
              <a:rPr lang="en-US" sz="3600" i="1"/>
              <a:t>disparaître</a:t>
            </a:r>
            <a:r>
              <a:rPr lang="fr-FR" sz="3600"/>
              <a:t> »</a:t>
            </a:r>
            <a:r>
              <a:rPr lang="en-US" sz="3600"/>
              <a:t>) dans une fluctuation quantique de durée  </a:t>
            </a:r>
            <a:r>
              <a:rPr lang="el-GR" sz="3600">
                <a:cs typeface="Arial" charset="0"/>
              </a:rPr>
              <a:t>Δ</a:t>
            </a:r>
            <a:r>
              <a:rPr lang="en-US" sz="3600" i="1"/>
              <a:t>t ~ h / </a:t>
            </a:r>
            <a:r>
              <a:rPr lang="fr-FR" sz="3600" i="1"/>
              <a:t>mc</a:t>
            </a:r>
            <a:r>
              <a:rPr lang="en-US" sz="3600" i="1"/>
              <a:t>²</a:t>
            </a:r>
            <a:r>
              <a:rPr lang="en-US" sz="3600"/>
              <a:t>  ?</a:t>
            </a:r>
          </a:p>
          <a:p>
            <a:pPr>
              <a:buFontTx/>
              <a:buNone/>
            </a:pPr>
            <a:endParaRPr lang="en-US" sz="3600"/>
          </a:p>
          <a:p>
            <a:r>
              <a:rPr lang="en-US" sz="3600"/>
              <a:t>Réponse : </a:t>
            </a:r>
            <a:r>
              <a:rPr lang="en-US" sz="4000" b="1" i="1" u="sng"/>
              <a:t>NON</a:t>
            </a:r>
            <a:r>
              <a:rPr lang="en-US" sz="3600"/>
              <a:t> !  Car le vide est </a:t>
            </a:r>
            <a:r>
              <a:rPr lang="en-US" sz="3600" b="1" u="sng"/>
              <a:t>électriquement neutre</a:t>
            </a:r>
            <a:r>
              <a:rPr lang="en-US" sz="3600"/>
              <a:t> et </a:t>
            </a:r>
            <a:r>
              <a:rPr lang="en-US" sz="3600" b="1" u="sng"/>
              <a:t>doit donc le rester !</a:t>
            </a:r>
            <a:endParaRPr lang="en-US" sz="3600" u="sng"/>
          </a:p>
          <a:p>
            <a:endParaRPr lang="fr-FR" sz="3600" u="sng"/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2032000" y="-107950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917</Words>
  <Application>Microsoft PowerPoint</Application>
  <PresentationFormat>Affichage à l'écran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Wingdings</vt:lpstr>
      <vt:lpstr>Symbol</vt:lpstr>
      <vt:lpstr>Modèle par défaut</vt:lpstr>
      <vt:lpstr>SI PHYSIQUE M’ÉTAIT CONTÉE . . .</vt:lpstr>
      <vt:lpstr>Diapositive 2</vt:lpstr>
      <vt:lpstr>La relativité d’Einstein</vt:lpstr>
      <vt:lpstr>Mais peut-on accélérer indéfiniment une particule ?</vt:lpstr>
      <vt:lpstr>Mécanique relativiste</vt:lpstr>
      <vt:lpstr>Peut-on réduire à l’infini l’espace et le temps ?</vt:lpstr>
      <vt:lpstr>Conséquence : mécanique quantique</vt:lpstr>
      <vt:lpstr>mécanique quantique relativiste</vt:lpstr>
      <vt:lpstr>exemple: un électron de masse m</vt:lpstr>
      <vt:lpstr>=&gt;  le couple électron - positron</vt:lpstr>
      <vt:lpstr>Diapositive 11</vt:lpstr>
      <vt:lpstr>Ma biblio préférée …</vt:lpstr>
      <vt:lpstr>Diapositive 13</vt:lpstr>
      <vt:lpstr>Diapositive 14</vt:lpstr>
    </vt:vector>
  </TitlesOfParts>
  <Company>O.C.A. Nice  FRANCE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 (ASTRO)PHYSIQUE M’ETAIT CONTEE . . .</dc:title>
  <dc:creator>reinisch</dc:creator>
  <cp:lastModifiedBy>berer53</cp:lastModifiedBy>
  <cp:revision>86</cp:revision>
  <dcterms:created xsi:type="dcterms:W3CDTF">2004-09-13T09:12:24Z</dcterms:created>
  <dcterms:modified xsi:type="dcterms:W3CDTF">2010-03-24T15:14:26Z</dcterms:modified>
</cp:coreProperties>
</file>