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7" r:id="rId5"/>
    <p:sldId id="270" r:id="rId6"/>
    <p:sldId id="278" r:id="rId7"/>
    <p:sldId id="279" r:id="rId8"/>
    <p:sldId id="261" r:id="rId9"/>
    <p:sldId id="280" r:id="rId10"/>
    <p:sldId id="262" r:id="rId11"/>
    <p:sldId id="271" r:id="rId12"/>
    <p:sldId id="263" r:id="rId13"/>
    <p:sldId id="264" r:id="rId14"/>
    <p:sldId id="265" r:id="rId15"/>
    <p:sldId id="272" r:id="rId16"/>
    <p:sldId id="273" r:id="rId17"/>
    <p:sldId id="268" r:id="rId18"/>
    <p:sldId id="266" r:id="rId19"/>
    <p:sldId id="274" r:id="rId20"/>
    <p:sldId id="275" r:id="rId21"/>
    <p:sldId id="276" r:id="rId22"/>
    <p:sldId id="267" r:id="rId23"/>
    <p:sldId id="281" r:id="rId24"/>
    <p:sldId id="282" r:id="rId25"/>
    <p:sldId id="269" r:id="rId26"/>
    <p:sldId id="283" r:id="rId27"/>
    <p:sldId id="284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D842-62F3-468C-A3C9-4A072BBB242A}" type="datetimeFigureOut">
              <a:rPr lang="fr-FR" smtClean="0"/>
              <a:pPr/>
              <a:t>25/06/2012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4F08-440E-48EA-A404-F5FF509E67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Se repérer sur Terre : lignes imaginaires et coordonnées d’un point</a:t>
            </a:r>
            <a:endParaRPr lang="fr-FR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071546"/>
            <a:ext cx="4572032" cy="535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225" y="-463550"/>
            <a:ext cx="681196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14612" y="42860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latitude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71604" y="5143512"/>
            <a:ext cx="60007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La latitude est </a:t>
            </a:r>
            <a:r>
              <a:rPr lang="fr-FR" b="1" dirty="0" smtClean="0"/>
              <a:t>la distance</a:t>
            </a:r>
            <a:r>
              <a:rPr lang="fr-FR" dirty="0" smtClean="0"/>
              <a:t> mesurée en degrés </a:t>
            </a:r>
            <a:r>
              <a:rPr lang="fr-FR" b="1" dirty="0" smtClean="0"/>
              <a:t>qui sépare un parallèle de l’Equateur.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225" y="-463550"/>
            <a:ext cx="681196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14612" y="42860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latitude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71604" y="5143512"/>
            <a:ext cx="600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Ici la latitude est </a:t>
            </a:r>
            <a:r>
              <a:rPr lang="fr-FR" b="1" dirty="0" smtClean="0"/>
              <a:t>x degrés Nord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7150" y="-468313"/>
            <a:ext cx="6488113" cy="780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571604" y="5143512"/>
            <a:ext cx="600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Ici la latitude est </a:t>
            </a:r>
            <a:r>
              <a:rPr lang="fr-FR" b="1" dirty="0" smtClean="0"/>
              <a:t>x’ degrés Nord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714612" y="42860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latitude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7150" y="-463550"/>
            <a:ext cx="64881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571604" y="5143512"/>
            <a:ext cx="60007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Ici la latitude est </a:t>
            </a:r>
            <a:r>
              <a:rPr lang="fr-FR" b="1" dirty="0" smtClean="0"/>
              <a:t>x’’ degrés Sud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714612" y="42860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latitude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571736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 méridien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357826"/>
            <a:ext cx="61436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 méridien est un </a:t>
            </a:r>
            <a:r>
              <a:rPr lang="fr-FR" b="1" dirty="0" smtClean="0"/>
              <a:t>demi cercle imaginaire qui joint les deux pôles.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571736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 méridien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357826"/>
            <a:ext cx="61436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 méridien est un </a:t>
            </a:r>
            <a:r>
              <a:rPr lang="fr-FR" b="1" dirty="0" smtClean="0"/>
              <a:t>demi cercle imaginaire qui joint les deux pôles.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428728" y="107154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Méridien d’origine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143108" y="1428736"/>
            <a:ext cx="1643074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571736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 méridien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357826"/>
            <a:ext cx="61436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méridien d’origine passe dans la banlieue de Londres, à </a:t>
            </a:r>
            <a:r>
              <a:rPr lang="fr-FR" b="1" dirty="0" smtClean="0"/>
              <a:t>Greenwich</a:t>
            </a:r>
            <a:r>
              <a:rPr lang="fr-FR" dirty="0" smtClean="0"/>
              <a:t>. 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428728" y="107154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Méridien d’origine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143108" y="1428736"/>
            <a:ext cx="1643074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76" y="714356"/>
            <a:ext cx="8787232" cy="471965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596" y="5000636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1714480" y="3143248"/>
            <a:ext cx="52864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28596" y="5715016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Méridien d’origine 0°: il passe à Greenwich </a:t>
            </a:r>
            <a:r>
              <a:rPr lang="fr-FR" dirty="0" smtClean="0"/>
              <a:t>au Royaume Uni sur la plus grande des îles la Grande-Bretagne, plus exactement en Angleterre dans la banlieue de Londres.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14290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 méridien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607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Il y a des méridiens </a:t>
            </a:r>
            <a:r>
              <a:rPr lang="fr-FR" b="1" dirty="0" smtClean="0"/>
              <a:t>à l’Ouest </a:t>
            </a:r>
            <a:r>
              <a:rPr lang="fr-FR" dirty="0" smtClean="0"/>
              <a:t>du méridien d’origine et des méridiens </a:t>
            </a:r>
            <a:r>
              <a:rPr lang="fr-FR" b="1" dirty="0" smtClean="0"/>
              <a:t>à l’Est du méridien d’origine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14290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longitude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607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longitude est </a:t>
            </a:r>
            <a:r>
              <a:rPr lang="fr-FR" b="1" dirty="0" smtClean="0"/>
              <a:t>la distance mesurée en degrés </a:t>
            </a:r>
            <a:r>
              <a:rPr lang="fr-FR" dirty="0" smtClean="0"/>
              <a:t>qui sépare un méridien du méridien d’origine.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grpSp>
        <p:nvGrpSpPr>
          <p:cNvPr id="7169" name="Group 1"/>
          <p:cNvGrpSpPr>
            <a:grpSpLocks noChangeAspect="1"/>
          </p:cNvGrpSpPr>
          <p:nvPr/>
        </p:nvGrpSpPr>
        <p:grpSpPr bwMode="auto">
          <a:xfrm>
            <a:off x="1571604" y="142852"/>
            <a:ext cx="6645275" cy="7772400"/>
            <a:chOff x="1956" y="3986"/>
            <a:chExt cx="7475" cy="8640"/>
          </a:xfrm>
        </p:grpSpPr>
        <p:sp>
          <p:nvSpPr>
            <p:cNvPr id="7172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56" y="3986"/>
              <a:ext cx="7475" cy="8640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3644" y="5495"/>
              <a:ext cx="3472" cy="330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170" name="Arc 2"/>
            <p:cNvSpPr>
              <a:spLocks/>
            </p:cNvSpPr>
            <p:nvPr/>
          </p:nvSpPr>
          <p:spPr bwMode="auto">
            <a:xfrm rot="13316" flipV="1">
              <a:off x="3649" y="7414"/>
              <a:ext cx="3460" cy="131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24 w 43200"/>
                <a:gd name="T1" fmla="*/ 23406 h 43200"/>
                <a:gd name="T2" fmla="*/ 43159 w 43200"/>
                <a:gd name="T3" fmla="*/ 22929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124" y="23406"/>
                  </a:moveTo>
                  <a:cubicBezTo>
                    <a:pt x="42185" y="34595"/>
                    <a:pt x="3282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43"/>
                    <a:pt x="43186" y="22486"/>
                    <a:pt x="43159" y="22929"/>
                  </a:cubicBezTo>
                </a:path>
                <a:path w="43200" h="43200" stroke="0" extrusionOk="0">
                  <a:moveTo>
                    <a:pt x="43124" y="23406"/>
                  </a:moveTo>
                  <a:cubicBezTo>
                    <a:pt x="42185" y="34595"/>
                    <a:pt x="3282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43"/>
                    <a:pt x="43186" y="22486"/>
                    <a:pt x="43159" y="2292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1571604" y="35716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terre étant un globe on mesure la position d’un point en degrés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14290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longitude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60722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Ici la longitude est </a:t>
            </a:r>
            <a:r>
              <a:rPr lang="fr-FR" b="1" dirty="0" smtClean="0"/>
              <a:t>y degrés Ouest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-14290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longitude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60722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Les coordonnées du point sont donc </a:t>
            </a:r>
            <a:r>
              <a:rPr lang="fr-FR" b="1" dirty="0" smtClean="0"/>
              <a:t>0° et y degrés ouest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longitude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46434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Quelles sont les coordonnées de ce point?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longitude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46434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Ici la longitude est </a:t>
            </a:r>
            <a:r>
              <a:rPr lang="fr-FR" b="1" dirty="0" smtClean="0"/>
              <a:t>y’ degrés Est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665913" cy="779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78605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longitude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00166" y="5429264"/>
            <a:ext cx="46434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Les coordonnées sont donc 0° et y’ degrés Est.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8715404" cy="587428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571472" y="285728"/>
            <a:ext cx="75724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Une projection est une forme de déformation d’un globe terrestre sur un plan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0034" y="5857892"/>
            <a:ext cx="72866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Ici une projection dite de Mercator: </a:t>
            </a:r>
            <a:r>
              <a:rPr lang="fr-FR" b="1" dirty="0" smtClean="0"/>
              <a:t>les deux pôles </a:t>
            </a:r>
            <a:r>
              <a:rPr lang="fr-FR" dirty="0" smtClean="0"/>
              <a:t>qui sont des points sont </a:t>
            </a:r>
            <a:r>
              <a:rPr lang="fr-FR" b="1" dirty="0" smtClean="0"/>
              <a:t>devenues des lignes</a:t>
            </a:r>
            <a:r>
              <a:rPr lang="fr-FR" dirty="0" smtClean="0"/>
              <a:t>…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8715404" cy="587428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571472" y="285728"/>
            <a:ext cx="75724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Une projection est une forme de déformation d’un globe terrestre sur un plan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0034" y="5857892"/>
            <a:ext cx="728667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En conséquences plus on s’éloigne de l’Equateur plus les surfaces sont fausses…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663015" cy="62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5357818" y="714356"/>
            <a:ext cx="26432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Ici une projection polaire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57224" y="5500702"/>
            <a:ext cx="24288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 pôle Sud a disparu…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-468313"/>
            <a:ext cx="6665913" cy="780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714480" y="35716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L’Equateur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28728" y="5286388"/>
            <a:ext cx="607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L’Equateur est un cercle imaginaire autour de la Terre situé à égale distance des deux pôles.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214414" y="3000372"/>
            <a:ext cx="12144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L’Equateur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76" y="714356"/>
            <a:ext cx="8787232" cy="471965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596" y="5000636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5715016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L’Equateur </a:t>
            </a:r>
            <a:r>
              <a:rPr lang="fr-FR" dirty="0" smtClean="0"/>
              <a:t>est un cercle imaginaire autour de la terre </a:t>
            </a:r>
            <a:r>
              <a:rPr lang="fr-FR" b="1" dirty="0" smtClean="0"/>
              <a:t>situé à égale distance des deux pôles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85720" y="3571876"/>
            <a:ext cx="8858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71472" y="46434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L’Equateur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5400000" flipH="1" flipV="1">
            <a:off x="535753" y="4107661"/>
            <a:ext cx="92869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-468313"/>
            <a:ext cx="6665913" cy="780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714480" y="35716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hémisphères 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28728" y="5286388"/>
            <a:ext cx="60722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Les hémisphères sont les deux moitiés du globe terrestre séparées par l’Equateur.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28728" y="1214422"/>
            <a:ext cx="1643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Hémisphère Nord</a:t>
            </a:r>
            <a:endParaRPr lang="fr-FR" sz="1200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285984" y="1571612"/>
            <a:ext cx="114300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571604" y="4286256"/>
            <a:ext cx="128588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Hémisphère Sud</a:t>
            </a:r>
            <a:endParaRPr lang="fr-FR" sz="12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2786050" y="4000504"/>
            <a:ext cx="78581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76" y="714356"/>
            <a:ext cx="8787232" cy="471965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596" y="5000636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5715016"/>
            <a:ext cx="81439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hémisphères sont les deux moitiés du globe terrestre séparées par l’Equateur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85720" y="3571876"/>
            <a:ext cx="8858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71472" y="46434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L’Equateur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5400000" flipH="1" flipV="1">
            <a:off x="535753" y="4107661"/>
            <a:ext cx="92869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428860" y="21429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deux hémisphères, Nord et Sud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58" y="714356"/>
            <a:ext cx="8643998" cy="2786082"/>
          </a:xfrm>
          <a:prstGeom prst="rect">
            <a:avLst/>
          </a:prstGeom>
          <a:solidFill>
            <a:srgbClr val="9999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643438" y="1214422"/>
            <a:ext cx="235745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Hémisphère Nord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76" y="714356"/>
            <a:ext cx="8787232" cy="471965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596" y="5000636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5715016"/>
            <a:ext cx="81439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hémisphères sont les deux moitiés du globe terrestre séparées par l’Equateur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85720" y="3571876"/>
            <a:ext cx="8858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28596" y="2786058"/>
            <a:ext cx="12144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L’Equateur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5400000">
            <a:off x="749273" y="3321843"/>
            <a:ext cx="50086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428860" y="21429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deux hémisphères, Nord et Sud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58" y="3643314"/>
            <a:ext cx="8643998" cy="1714512"/>
          </a:xfrm>
          <a:prstGeom prst="rect">
            <a:avLst/>
          </a:prstGeom>
          <a:solidFill>
            <a:srgbClr val="9999F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572132" y="4572008"/>
            <a:ext cx="235745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Hémisphère Sud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275" y="-468313"/>
            <a:ext cx="6773863" cy="780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857488" y="35716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parallèles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71670" y="5357826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parallèles sont les lignes imaginaires parallèles à l’Equateur.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57224" y="1214422"/>
            <a:ext cx="22860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Un parallèle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785918" y="1643050"/>
            <a:ext cx="107157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176" y="714356"/>
            <a:ext cx="8787232" cy="471965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8596" y="5000636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8596" y="5715016"/>
            <a:ext cx="81439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tropiques </a:t>
            </a:r>
            <a:r>
              <a:rPr lang="fr-FR" dirty="0" smtClean="0"/>
              <a:t>sont des </a:t>
            </a:r>
            <a:r>
              <a:rPr lang="fr-FR" b="1" dirty="0" smtClean="0"/>
              <a:t>parallèles remarquables </a:t>
            </a:r>
            <a:r>
              <a:rPr lang="fr-FR" dirty="0" smtClean="0"/>
              <a:t>situés à 23,26 degrés Nord.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85720" y="3571876"/>
            <a:ext cx="8858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285852" y="3071810"/>
            <a:ext cx="12144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L’Equateur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9" idx="1"/>
          </p:cNvCxnSpPr>
          <p:nvPr/>
        </p:nvCxnSpPr>
        <p:spPr>
          <a:xfrm rot="10800000" flipV="1">
            <a:off x="999306" y="3256476"/>
            <a:ext cx="286546" cy="3161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357290" y="21429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lignes imaginaires remarquables: Equateur et </a:t>
            </a:r>
            <a:r>
              <a:rPr lang="fr-FR" b="1" dirty="0" smtClean="0"/>
              <a:t>tropiques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572132" y="4572008"/>
            <a:ext cx="235745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Hémisphère Sud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286380" y="1571612"/>
            <a:ext cx="2357454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Hémisphère Nord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285720" y="2857496"/>
            <a:ext cx="885828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85720" y="4286256"/>
            <a:ext cx="8858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71472" y="2357430"/>
            <a:ext cx="39290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Le tropique du Cancer est situé au Nord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1472" y="4429132"/>
            <a:ext cx="43577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Le tropique du Capricorne est situé au Sud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473</Words>
  <Application>Microsoft Office PowerPoint</Application>
  <PresentationFormat>Affichage à l'écran (4:3)</PresentationFormat>
  <Paragraphs>66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Se repérer sur Terre : lignes imaginaires et coordonnées d’un point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Company>Lycée Jean Renoir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Secondaire</cp:lastModifiedBy>
  <cp:revision>16</cp:revision>
  <dcterms:created xsi:type="dcterms:W3CDTF">2009-11-21T16:00:18Z</dcterms:created>
  <dcterms:modified xsi:type="dcterms:W3CDTF">2012-06-25T21:55:06Z</dcterms:modified>
</cp:coreProperties>
</file>